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10691813" cy="1511935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6"/>
          </a:xfrm>
          <a:prstGeom prst="rect">
            <a:avLst/>
          </a:prstGeom>
        </p:spPr>
        <p:txBody>
          <a:bodyPr vert="horz" lIns="95565" tIns="47783" rIns="95565" bIns="4778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6"/>
          </a:xfrm>
          <a:prstGeom prst="rect">
            <a:avLst/>
          </a:prstGeom>
        </p:spPr>
        <p:txBody>
          <a:bodyPr vert="horz" lIns="95565" tIns="47783" rIns="95565" bIns="47783" rtlCol="0"/>
          <a:lstStyle>
            <a:lvl1pPr algn="r">
              <a:defRPr sz="1300"/>
            </a:lvl1pPr>
          </a:lstStyle>
          <a:p>
            <a:fld id="{F4AD2493-9DA6-4CB1-A879-06C8BFA37149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5" tIns="47783" rIns="95565" bIns="477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5565" tIns="47783" rIns="95565" bIns="4778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31602"/>
            <a:ext cx="2946347" cy="498214"/>
          </a:xfrm>
          <a:prstGeom prst="rect">
            <a:avLst/>
          </a:prstGeom>
        </p:spPr>
        <p:txBody>
          <a:bodyPr vert="horz" lIns="95565" tIns="47783" rIns="95565" bIns="4778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3" y="9431602"/>
            <a:ext cx="2946347" cy="498214"/>
          </a:xfrm>
          <a:prstGeom prst="rect">
            <a:avLst/>
          </a:prstGeom>
        </p:spPr>
        <p:txBody>
          <a:bodyPr vert="horz" lIns="95565" tIns="47783" rIns="95565" bIns="47783" rtlCol="0" anchor="b"/>
          <a:lstStyle>
            <a:lvl1pPr algn="r">
              <a:defRPr sz="1300"/>
            </a:lvl1pPr>
          </a:lstStyle>
          <a:p>
            <a:fld id="{A70F712D-1B26-4C17-89B4-9FD4C305C7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91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692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382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074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766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458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149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6840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532" algn="l" defTabSz="1053382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06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92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4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66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2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0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1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1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7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45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17C-0FCF-46AE-9C52-B6CA692B2B07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18A8-2684-408E-865B-366A45083A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72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表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254366"/>
              </p:ext>
            </p:extLst>
          </p:nvPr>
        </p:nvGraphicFramePr>
        <p:xfrm>
          <a:off x="461649" y="783570"/>
          <a:ext cx="3182280" cy="8077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298">
                  <a:extLst>
                    <a:ext uri="{9D8B030D-6E8A-4147-A177-3AD203B41FA5}">
                      <a16:colId xmlns:a16="http://schemas.microsoft.com/office/drawing/2014/main" val="180008618"/>
                    </a:ext>
                  </a:extLst>
                </a:gridCol>
                <a:gridCol w="241505">
                  <a:extLst>
                    <a:ext uri="{9D8B030D-6E8A-4147-A177-3AD203B41FA5}">
                      <a16:colId xmlns:a16="http://schemas.microsoft.com/office/drawing/2014/main" val="2833057944"/>
                    </a:ext>
                  </a:extLst>
                </a:gridCol>
                <a:gridCol w="1341998">
                  <a:extLst>
                    <a:ext uri="{9D8B030D-6E8A-4147-A177-3AD203B41FA5}">
                      <a16:colId xmlns:a16="http://schemas.microsoft.com/office/drawing/2014/main" val="2117982965"/>
                    </a:ext>
                  </a:extLst>
                </a:gridCol>
                <a:gridCol w="258479">
                  <a:extLst>
                    <a:ext uri="{9D8B030D-6E8A-4147-A177-3AD203B41FA5}">
                      <a16:colId xmlns:a16="http://schemas.microsoft.com/office/drawing/2014/main" val="1672240665"/>
                    </a:ext>
                  </a:extLst>
                </a:gridCol>
              </a:tblGrid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834078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600759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706428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211399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534789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997732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591345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115519"/>
              </p:ext>
            </p:extLst>
          </p:nvPr>
        </p:nvGraphicFramePr>
        <p:xfrm>
          <a:off x="7085454" y="783255"/>
          <a:ext cx="3182280" cy="8077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0298">
                  <a:extLst>
                    <a:ext uri="{9D8B030D-6E8A-4147-A177-3AD203B41FA5}">
                      <a16:colId xmlns:a16="http://schemas.microsoft.com/office/drawing/2014/main" val="180008618"/>
                    </a:ext>
                  </a:extLst>
                </a:gridCol>
                <a:gridCol w="241505">
                  <a:extLst>
                    <a:ext uri="{9D8B030D-6E8A-4147-A177-3AD203B41FA5}">
                      <a16:colId xmlns:a16="http://schemas.microsoft.com/office/drawing/2014/main" val="2833057944"/>
                    </a:ext>
                  </a:extLst>
                </a:gridCol>
                <a:gridCol w="1341998">
                  <a:extLst>
                    <a:ext uri="{9D8B030D-6E8A-4147-A177-3AD203B41FA5}">
                      <a16:colId xmlns:a16="http://schemas.microsoft.com/office/drawing/2014/main" val="2117982965"/>
                    </a:ext>
                  </a:extLst>
                </a:gridCol>
                <a:gridCol w="258479">
                  <a:extLst>
                    <a:ext uri="{9D8B030D-6E8A-4147-A177-3AD203B41FA5}">
                      <a16:colId xmlns:a16="http://schemas.microsoft.com/office/drawing/2014/main" val="1672240665"/>
                    </a:ext>
                  </a:extLst>
                </a:gridCol>
              </a:tblGrid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834078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600759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706428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211399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534789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0997732"/>
                  </a:ext>
                </a:extLst>
              </a:tr>
              <a:tr h="115390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591345"/>
                  </a:ext>
                </a:extLst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7109280" y="582425"/>
            <a:ext cx="3128981" cy="8323525"/>
            <a:chOff x="7109280" y="582425"/>
            <a:chExt cx="3128981" cy="8323525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8675659" y="582425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 smtClean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読</a:t>
              </a:r>
              <a:endParaRPr kumimoji="1" lang="ja-JP" altLang="en-US" sz="88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700434" y="1728603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書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690841" y="2877612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感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8692066" y="4074002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想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703012" y="5275143"/>
              <a:ext cx="1532238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 smtClean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文</a:t>
              </a:r>
              <a:endParaRPr lang="ja-JP" altLang="ja-JP" dirty="0">
                <a:latin typeface="Arial" panose="020B0604020202020204" pitchFamily="34" charset="0"/>
              </a:endParaRPr>
            </a:p>
            <a:p>
              <a:endParaRPr kumimoji="1" lang="ja-JP" altLang="en-US" sz="88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8706023" y="6399453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の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7146779" y="2858905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書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223731" y="4026552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き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120127" y="5184138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 smtClean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方</a:t>
              </a:r>
              <a:endParaRPr kumimoji="1" lang="ja-JP" altLang="en-US" sz="88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143421" y="6325679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 smtClean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講</a:t>
              </a:r>
              <a:endParaRPr kumimoji="1" lang="ja-JP" altLang="en-US" sz="88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7109280" y="7459400"/>
              <a:ext cx="15322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800" dirty="0" smtClean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座</a:t>
              </a:r>
              <a:endParaRPr kumimoji="1" lang="ja-JP" altLang="en-US" sz="88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300651" y="807795"/>
            <a:ext cx="3180797" cy="8113451"/>
            <a:chOff x="2446171" y="1811074"/>
            <a:chExt cx="3180797" cy="8113451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4029237" y="1811074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 smtClean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ビ</a:t>
              </a:r>
              <a:endParaRPr kumimoji="1" lang="ja-JP" altLang="en-US" sz="88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081879" y="2948308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ブ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088085" y="4102362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リ</a:t>
              </a: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029237" y="5256416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オ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4081879" y="6569885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バ</a:t>
              </a: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4025142" y="7633237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ト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025141" y="8787291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ル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458056" y="3001316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に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486258" y="4087256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挑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486258" y="5227435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戦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2446171" y="6478837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し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2465476" y="7597441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よ</a:t>
              </a: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494568" y="8758402"/>
              <a:ext cx="1538883" cy="11372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just"/>
              <a:r>
                <a:rPr kumimoji="1" lang="ja-JP" altLang="en-US" sz="88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う</a:t>
              </a: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0" y="230383"/>
            <a:ext cx="10691813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310" dirty="0" smtClean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令和４年度</a:t>
            </a:r>
            <a:r>
              <a:rPr kumimoji="1" lang="ja-JP" altLang="en-US" sz="2310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平塚市子ども読書</a:t>
            </a:r>
            <a:r>
              <a:rPr kumimoji="1" lang="ja-JP" altLang="en-US" sz="2310" dirty="0" smtClean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</a:t>
            </a:r>
            <a:r>
              <a:rPr kumimoji="1" lang="ja-JP" altLang="en-US" sz="2310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推進</a:t>
            </a:r>
            <a:r>
              <a:rPr kumimoji="1" lang="ja-JP" altLang="en-US" sz="2310" dirty="0" smtClean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</a:t>
            </a:r>
            <a:r>
              <a:rPr kumimoji="1" lang="ja-JP" altLang="en-US" sz="2310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（第１回）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303994" y="13321375"/>
            <a:ext cx="7256593" cy="153619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85155" y="13585655"/>
            <a:ext cx="6982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3200" dirty="0">
                <a:solidFill>
                  <a:schemeClr val="bg1"/>
                </a:solidFill>
              </a:rPr>
              <a:t>申込方法は裏面ご覧ください</a:t>
            </a:r>
            <a:endParaRPr kumimoji="1" lang="en-US" altLang="ja-JP" sz="3200" dirty="0">
              <a:solidFill>
                <a:schemeClr val="bg1"/>
              </a:solidFill>
            </a:endParaRPr>
          </a:p>
          <a:p>
            <a:pPr algn="dist"/>
            <a:r>
              <a:rPr kumimoji="1" lang="ja-JP" altLang="en-US" sz="2800" dirty="0" smtClean="0">
                <a:solidFill>
                  <a:schemeClr val="bg1"/>
                </a:solidFill>
              </a:rPr>
              <a:t>申込</a:t>
            </a:r>
            <a:r>
              <a:rPr kumimoji="1" lang="ja-JP" altLang="en-US" sz="2800" dirty="0">
                <a:solidFill>
                  <a:schemeClr val="bg1"/>
                </a:solidFill>
              </a:rPr>
              <a:t>期間　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６月９日（木）</a:t>
            </a:r>
            <a:r>
              <a:rPr kumimoji="1" lang="ja-JP" altLang="en-US" sz="2800" dirty="0">
                <a:solidFill>
                  <a:schemeClr val="bg1"/>
                </a:solidFill>
              </a:rPr>
              <a:t>～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３０日（木）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790694" y="13335419"/>
            <a:ext cx="29011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主催・問合せ先</a:t>
            </a:r>
            <a:endParaRPr kumimoji="1" lang="en-US" altLang="ja-JP" sz="1600" dirty="0" smtClean="0"/>
          </a:p>
          <a:p>
            <a:r>
              <a:rPr kumimoji="1" lang="ja-JP" altLang="en-US" sz="2400" dirty="0" smtClean="0"/>
              <a:t>平塚市中央図書館</a:t>
            </a:r>
            <a:endParaRPr kumimoji="1" lang="en-US" altLang="ja-JP" sz="2400" dirty="0" smtClean="0"/>
          </a:p>
          <a:p>
            <a:r>
              <a:rPr kumimoji="1" lang="ja-JP" altLang="en-US" dirty="0" smtClean="0"/>
              <a:t>電　話　３１－０４２８</a:t>
            </a:r>
            <a:endParaRPr kumimoji="1" lang="en-US" altLang="ja-JP" dirty="0" smtClean="0"/>
          </a:p>
          <a:p>
            <a:r>
              <a:rPr kumimoji="1" lang="ja-JP" altLang="en-US" dirty="0" smtClean="0"/>
              <a:t>ＦＡＸ　３１－９９８４</a:t>
            </a:r>
            <a:endParaRPr kumimoji="1" lang="en-US" altLang="ja-JP" dirty="0" smtClean="0"/>
          </a:p>
          <a:p>
            <a:r>
              <a:rPr kumimoji="1" lang="ja-JP" altLang="en-US" sz="1600" dirty="0" smtClean="0"/>
              <a:t>（ともに市外局番０４６３）</a:t>
            </a:r>
            <a:endParaRPr kumimoji="1" lang="en-US" altLang="ja-JP" sz="1600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74" y="6320998"/>
            <a:ext cx="2671663" cy="2671663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69" r="48217"/>
          <a:stretch/>
        </p:blipFill>
        <p:spPr>
          <a:xfrm>
            <a:off x="4365596" y="445772"/>
            <a:ext cx="1998190" cy="3216647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3916283" y="3377811"/>
            <a:ext cx="28504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子ども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たちに読書の大切さを伝える「子ども読書活動推進プロジェクト」。</a:t>
            </a:r>
            <a:endParaRPr kumimoji="1" lang="en-US" altLang="ja-JP" dirty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dist"/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令和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４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年度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の第１回目は「読書感想文の書き方講座」と「ビブリオバトルに挑戦しよう」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の２連続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講座です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。本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を読み解く力と文章を書く力、相手に伝える力を養います。</a:t>
            </a:r>
          </a:p>
        </p:txBody>
      </p:sp>
      <p:grpSp>
        <p:nvGrpSpPr>
          <p:cNvPr id="63" name="グループ化 62"/>
          <p:cNvGrpSpPr/>
          <p:nvPr/>
        </p:nvGrpSpPr>
        <p:grpSpPr>
          <a:xfrm>
            <a:off x="721463" y="11107923"/>
            <a:ext cx="9405343" cy="1949517"/>
            <a:chOff x="373401" y="11112619"/>
            <a:chExt cx="9361855" cy="1949517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373401" y="11112619"/>
              <a:ext cx="9361855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会　場　中央図書館　３階ホール（浅間町１２－４１）</a:t>
              </a:r>
              <a:endParaRPr kumimoji="1" lang="en-US" altLang="ja-JP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kumimoji="1" lang="ja-JP" altLang="en-US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定　員　</a:t>
              </a:r>
              <a:r>
                <a:rPr kumimoji="1" lang="ja-JP" altLang="en-US" sz="2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午前コース・午後コース</a:t>
              </a:r>
              <a:r>
                <a:rPr kumimoji="1" lang="ja-JP" altLang="en-US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</a:t>
              </a:r>
              <a:r>
                <a:rPr kumimoji="1" lang="ja-JP" altLang="en-US" sz="2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</a:t>
              </a:r>
              <a:r>
                <a:rPr kumimoji="1" lang="ja-JP" altLang="en-US" sz="2400" b="1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各１０名</a:t>
              </a:r>
              <a:r>
                <a:rPr kumimoji="1" lang="ja-JP" altLang="en-US" sz="2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</a:t>
              </a:r>
              <a:r>
                <a:rPr kumimoji="1" lang="ja-JP" altLang="en-US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抽選）</a:t>
              </a:r>
              <a:endParaRPr kumimoji="1" lang="en-US" altLang="ja-JP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kumimoji="1" lang="ja-JP" altLang="en-US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対　象　平塚市在住</a:t>
              </a:r>
              <a:r>
                <a:rPr kumimoji="1" lang="ja-JP" altLang="en-US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または</a:t>
              </a:r>
              <a:r>
                <a:rPr kumimoji="1" lang="ja-JP" altLang="en-US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在学の小学校</a:t>
              </a:r>
              <a:r>
                <a:rPr kumimoji="1" lang="ja-JP" altLang="en-US" sz="2400" b="1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４・５・６年生</a:t>
              </a:r>
              <a:endParaRPr kumimoji="1" lang="en-US" altLang="ja-JP" sz="24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kumimoji="1" lang="ja-JP" altLang="en-US" sz="2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講　師　</a:t>
              </a:r>
              <a:r>
                <a:rPr kumimoji="1" lang="ja-JP" altLang="en-US" sz="2400" b="1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竹之内　禎　先生</a:t>
              </a:r>
              <a:endParaRPr kumimoji="1" lang="en-US" altLang="ja-JP" sz="2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kumimoji="1" lang="ja-JP" altLang="en-US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</a:t>
              </a:r>
              <a:r>
                <a:rPr kumimoji="1" lang="ja-JP" altLang="en-US" sz="2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　　</a:t>
              </a:r>
              <a:r>
                <a:rPr kumimoji="1" lang="ja-JP" altLang="en-US" sz="2400" b="1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西田　洋平　先生</a:t>
              </a:r>
              <a:r>
                <a:rPr kumimoji="1" lang="ja-JP" altLang="en-US" sz="2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　</a:t>
              </a:r>
              <a:endParaRPr kumimoji="1" lang="en-US" altLang="ja-JP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4213060" y="12177199"/>
              <a:ext cx="547924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東海</a:t>
              </a:r>
              <a:r>
                <a:rPr lang="ja-JP" altLang="ja-JP" sz="1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大学</a:t>
              </a:r>
              <a:r>
                <a:rPr lang="ja-JP" altLang="en-US" sz="1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准教授</a:t>
              </a:r>
              <a:endPara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lang="ja-JP" altLang="ja-JP" sz="13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ティーチングクオリフィケーションセンター社会教育学系（司書課程</a:t>
              </a:r>
              <a:r>
                <a:rPr lang="ja-JP" altLang="ja-JP" sz="13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）</a:t>
              </a:r>
              <a:endParaRPr kumimoji="1" lang="ja-JP" altLang="en-US" sz="1300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4213060" y="12554305"/>
              <a:ext cx="547924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東海大学</a:t>
              </a:r>
              <a:r>
                <a:rPr lang="ja-JP" altLang="en-US" sz="1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講師</a:t>
              </a:r>
              <a:endParaRPr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lang="ja-JP" altLang="ja-JP" sz="13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ティーチングクオリフィケーションセンター社会教育学系（司書課程</a:t>
              </a:r>
              <a:r>
                <a:rPr lang="ja-JP" altLang="ja-JP" sz="13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）</a:t>
              </a:r>
              <a:endParaRPr kumimoji="1" lang="ja-JP" altLang="en-US" sz="1300" dirty="0"/>
            </a:p>
          </p:txBody>
        </p:sp>
      </p:grpSp>
      <p:sp>
        <p:nvSpPr>
          <p:cNvPr id="64" name="テキスト ボックス 63"/>
          <p:cNvSpPr txBox="1"/>
          <p:nvPr/>
        </p:nvSpPr>
        <p:spPr>
          <a:xfrm>
            <a:off x="461649" y="9216615"/>
            <a:ext cx="1016298" cy="76944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dirty="0" smtClean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午前</a:t>
            </a:r>
            <a:endParaRPr kumimoji="1" lang="en-US" altLang="ja-JP" sz="2800" dirty="0" smtClean="0">
              <a:solidFill>
                <a:schemeClr val="bg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dist"/>
            <a:r>
              <a:rPr kumimoji="1" lang="ja-JP" altLang="en-US" sz="1600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コース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57920" y="10054212"/>
            <a:ext cx="1016298" cy="76944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午後</a:t>
            </a:r>
            <a:endParaRPr kumimoji="1" lang="en-US" altLang="ja-JP" sz="2800" dirty="0" smtClean="0">
              <a:solidFill>
                <a:schemeClr val="bg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dist"/>
            <a:r>
              <a:rPr kumimoji="1" lang="ja-JP" altLang="en-US" sz="1600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コース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895974" y="947459"/>
            <a:ext cx="461665" cy="55240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kumimoji="1" lang="ja-JP" altLang="en-US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どくしょかんそうぶん</a:t>
            </a:r>
            <a:endParaRPr kumimoji="1" lang="ja-JP" altLang="en-US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311624" y="3325327"/>
            <a:ext cx="461665" cy="6904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か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309040" y="5466330"/>
            <a:ext cx="461665" cy="32452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kumimoji="1" lang="ja-JP" altLang="en-US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かたこう</a:t>
            </a:r>
            <a:r>
              <a:rPr kumimoji="1" lang="ja-JP" altLang="en-US" dirty="0" err="1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ざ</a:t>
            </a:r>
            <a:endParaRPr kumimoji="1" lang="ja-JP" altLang="en-US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70497" y="3140117"/>
            <a:ext cx="461665" cy="21818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kumimoji="1" lang="ja-JP" altLang="en-US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ちょうせ</a:t>
            </a:r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ん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579256" y="11026916"/>
            <a:ext cx="1317530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40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</a:t>
            </a:r>
            <a:endParaRPr kumimoji="1" lang="en-US" altLang="ja-JP" sz="4000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dist"/>
            <a:r>
              <a:rPr kumimoji="1" lang="ja-JP" altLang="en-US" sz="40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無料</a:t>
            </a:r>
          </a:p>
        </p:txBody>
      </p:sp>
      <p:grpSp>
        <p:nvGrpSpPr>
          <p:cNvPr id="73" name="グループ化 72"/>
          <p:cNvGrpSpPr/>
          <p:nvPr/>
        </p:nvGrpSpPr>
        <p:grpSpPr>
          <a:xfrm>
            <a:off x="1415740" y="9149300"/>
            <a:ext cx="9212628" cy="1737638"/>
            <a:chOff x="1586177" y="9057013"/>
            <a:chExt cx="10100852" cy="1737638"/>
          </a:xfrm>
        </p:grpSpPr>
        <p:sp>
          <p:nvSpPr>
            <p:cNvPr id="74" name="テキスト ボックス 73"/>
            <p:cNvSpPr txBox="1"/>
            <p:nvPr/>
          </p:nvSpPr>
          <p:spPr>
            <a:xfrm>
              <a:off x="1586177" y="9057013"/>
              <a:ext cx="10100852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８月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２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日（火）</a:t>
              </a:r>
              <a:r>
                <a:rPr kumimoji="1" lang="en-US" altLang="ja-JP" sz="2600" b="1" dirty="0">
                  <a:solidFill>
                    <a:schemeClr val="accent6">
                      <a:lumMod val="50000"/>
                    </a:schemeClr>
                  </a:solidFill>
                </a:rPr>
                <a:t>10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時から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　　　読書感想文の書き方講座</a:t>
              </a:r>
              <a:endParaRPr kumimoji="1" lang="en-US" altLang="ja-JP" sz="2600" b="1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　　９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日（火）</a:t>
              </a:r>
              <a:r>
                <a:rPr kumimoji="1" lang="en-US" altLang="ja-JP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12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時</a:t>
              </a:r>
              <a:r>
                <a:rPr kumimoji="1" lang="en-US" altLang="ja-JP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10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分まで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　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ビブリオバトル</a:t>
              </a:r>
              <a:r>
                <a:rPr kumimoji="1" lang="ja-JP" altLang="en-US" sz="2400" b="1" dirty="0">
                  <a:solidFill>
                    <a:schemeClr val="accent6">
                      <a:lumMod val="50000"/>
                    </a:schemeClr>
                  </a:solidFill>
                </a:rPr>
                <a:t>に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挑戦</a:t>
              </a:r>
              <a:r>
                <a:rPr kumimoji="1" lang="ja-JP" altLang="en-US" sz="2400" b="1" dirty="0">
                  <a:solidFill>
                    <a:schemeClr val="accent6">
                      <a:lumMod val="50000"/>
                    </a:schemeClr>
                  </a:solidFill>
                </a:rPr>
                <a:t>しよう</a:t>
              </a:r>
              <a:r>
                <a:rPr kumimoji="1" lang="ja-JP" altLang="en-US" sz="2310" dirty="0"/>
                <a:t>　</a:t>
              </a: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1586177" y="9902099"/>
              <a:ext cx="1006025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８月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２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日（火）</a:t>
              </a:r>
              <a:r>
                <a:rPr kumimoji="1" lang="en-US" altLang="ja-JP" sz="2600" b="1" dirty="0">
                  <a:solidFill>
                    <a:schemeClr val="accent6">
                      <a:lumMod val="50000"/>
                    </a:schemeClr>
                  </a:solidFill>
                </a:rPr>
                <a:t>13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時</a:t>
              </a:r>
              <a:r>
                <a:rPr kumimoji="1" lang="en-US" altLang="ja-JP" sz="2600" b="1" dirty="0">
                  <a:solidFill>
                    <a:schemeClr val="accent6">
                      <a:lumMod val="50000"/>
                    </a:schemeClr>
                  </a:solidFill>
                </a:rPr>
                <a:t>30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分から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　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読書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感想文の書き方講座</a:t>
              </a:r>
              <a:endParaRPr kumimoji="1" lang="en-US" altLang="ja-JP" sz="2600" b="1" dirty="0">
                <a:solidFill>
                  <a:schemeClr val="accent6">
                    <a:lumMod val="50000"/>
                  </a:schemeClr>
                </a:solidFill>
              </a:endParaRPr>
            </a:p>
            <a:p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　　９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日（火）</a:t>
              </a:r>
              <a:r>
                <a:rPr kumimoji="1" lang="en-US" altLang="ja-JP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15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時</a:t>
              </a:r>
              <a:r>
                <a:rPr kumimoji="1" lang="en-US" altLang="ja-JP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4</a:t>
              </a:r>
              <a:r>
                <a:rPr kumimoji="1" lang="en-US" altLang="ja-JP" sz="2600" b="1" dirty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分ま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で　</a:t>
              </a:r>
              <a:r>
                <a:rPr kumimoji="1" lang="ja-JP" altLang="en-US" sz="2600" b="1" dirty="0" smtClean="0">
                  <a:solidFill>
                    <a:schemeClr val="accent6">
                      <a:lumMod val="50000"/>
                    </a:schemeClr>
                  </a:solidFill>
                </a:rPr>
                <a:t>ビブリオバトル</a:t>
              </a:r>
              <a:r>
                <a:rPr kumimoji="1" lang="ja-JP" altLang="en-US" sz="2400" b="1" dirty="0">
                  <a:solidFill>
                    <a:schemeClr val="accent6">
                      <a:lumMod val="50000"/>
                    </a:schemeClr>
                  </a:solidFill>
                </a:rPr>
                <a:t>に</a:t>
              </a:r>
              <a:r>
                <a:rPr kumimoji="1" lang="ja-JP" altLang="en-US" sz="2600" b="1" dirty="0">
                  <a:solidFill>
                    <a:schemeClr val="accent6">
                      <a:lumMod val="50000"/>
                    </a:schemeClr>
                  </a:solidFill>
                </a:rPr>
                <a:t>挑戦</a:t>
              </a:r>
              <a:r>
                <a:rPr kumimoji="1" lang="ja-JP" altLang="en-US" sz="2400" b="1" dirty="0">
                  <a:solidFill>
                    <a:schemeClr val="accent6">
                      <a:lumMod val="50000"/>
                    </a:schemeClr>
                  </a:solidFill>
                </a:rPr>
                <a:t>しよう</a:t>
              </a:r>
              <a:r>
                <a:rPr kumimoji="1" lang="ja-JP" altLang="en-US" sz="2310" dirty="0"/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14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30383"/>
            <a:ext cx="10691813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310" dirty="0" smtClean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令和４年度</a:t>
            </a:r>
            <a:r>
              <a:rPr kumimoji="1" lang="ja-JP" altLang="en-US" sz="2310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平塚市子ども読書</a:t>
            </a:r>
            <a:r>
              <a:rPr kumimoji="1" lang="ja-JP" altLang="en-US" sz="2310" dirty="0" smtClean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</a:t>
            </a:r>
            <a:r>
              <a:rPr kumimoji="1" lang="ja-JP" altLang="en-US" sz="2310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推進</a:t>
            </a:r>
            <a:r>
              <a:rPr kumimoji="1" lang="ja-JP" altLang="en-US" sz="2310" dirty="0" smtClean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プロジェクト</a:t>
            </a:r>
            <a:r>
              <a:rPr kumimoji="1" lang="ja-JP" altLang="en-US" sz="2310" dirty="0">
                <a:solidFill>
                  <a:schemeClr val="accent6">
                    <a:lumMod val="50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（第１回）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1501" y="4190616"/>
            <a:ext cx="9834158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申込方法　下記申込書をご記入の上、</a:t>
            </a:r>
            <a:endParaRPr kumimoji="1" lang="en-US" altLang="ja-JP" sz="2400" dirty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中央図書館１階こども室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カウンター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</a:t>
            </a:r>
            <a:r>
              <a:rPr kumimoji="1" lang="ja-JP" altLang="en-US" sz="2400" b="1" u="sng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ちいただくか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endParaRPr kumimoji="1" lang="en-US" altLang="ja-JP" sz="2400" b="1" u="sng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 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郵便、</a:t>
            </a:r>
            <a:r>
              <a:rPr kumimoji="1" lang="en-US" altLang="ja-JP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ＡＸ</a:t>
            </a:r>
            <a:r>
              <a:rPr kumimoji="1" lang="ja-JP" altLang="en-US" sz="20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または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のいずれかでお申込みください。</a:t>
            </a:r>
            <a:endParaRPr kumimoji="1" lang="en-US" altLang="ja-JP" sz="2400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平日１８時～１９時は２階貸出室で受付します。</a:t>
            </a:r>
            <a:endParaRPr kumimoji="1" lang="en-US" altLang="ja-JP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0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</a:t>
            </a:r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メール申込みの場合、件名に「読書プロジェクト申込」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と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入力し、</a:t>
            </a:r>
            <a:endParaRPr kumimoji="1" lang="en-US" altLang="ja-JP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0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本文に下記申込書の内容を記載してください。</a:t>
            </a:r>
            <a:endParaRPr kumimoji="1" lang="en-US" altLang="ja-JP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</a:t>
            </a:r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アドレス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はこちら⇒</a:t>
            </a:r>
            <a:r>
              <a:rPr kumimoji="1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library@city.hiratsuka.kanagawa.jp</a:t>
            </a:r>
          </a:p>
          <a:p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郵便申込みの場合、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宛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先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こちら⇓</a:t>
            </a:r>
            <a:endParaRPr kumimoji="1" lang="en-US" altLang="ja-JP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</a:t>
            </a:r>
            <a:r>
              <a:rPr kumimoji="1" lang="ja-JP" altLang="en-US" b="1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kumimoji="1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254-0041</a:t>
            </a:r>
            <a:r>
              <a:rPr kumimoji="1" lang="ja-JP" altLang="en-US" b="1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平塚市浅間町</a:t>
            </a:r>
            <a:r>
              <a:rPr kumimoji="1" lang="en-US" altLang="ja-JP" b="1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12-41</a:t>
            </a:r>
            <a:r>
              <a:rPr kumimoji="1" lang="ja-JP" altLang="en-US" b="1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中央</a:t>
            </a:r>
            <a:r>
              <a:rPr kumimoji="1" lang="ja-JP" altLang="en-US" b="1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図書館　読書プロジェクト担当　宛</a:t>
            </a:r>
            <a:endParaRPr kumimoji="1" lang="en-US" altLang="ja-JP" b="1" u="sng" dirty="0" smtClean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申込期間　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６月９日（木）～３０日（木）</a:t>
            </a:r>
            <a:endParaRPr kumimoji="1" lang="en-US" altLang="ja-JP" sz="2400" dirty="0">
              <a:solidFill>
                <a:schemeClr val="accent6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６月３０日（木）は、月末休館日のため図書館はお休みです。</a:t>
            </a:r>
            <a:endParaRPr kumimoji="1" lang="en-US" altLang="ja-JP" dirty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お申込みいただいた方全員に、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７月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12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日（火）</a:t>
            </a:r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までにはがきで当落を</a:t>
            </a:r>
            <a:endParaRPr kumimoji="1" lang="en-US" altLang="ja-JP" dirty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/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　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お知らせします。</a:t>
            </a:r>
            <a:endParaRPr kumimoji="1" lang="en-US" altLang="ja-JP" b="1" u="sng" dirty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200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持 ち 物　読書感想文に使用する本</a:t>
            </a:r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、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筆記用具、水筒</a:t>
            </a:r>
            <a:endParaRPr kumimoji="1" lang="en-US" altLang="ja-JP" sz="2400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200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そ の 他　・</a:t>
            </a:r>
            <a:r>
              <a:rPr kumimoji="1" lang="ja-JP" altLang="en-US" sz="2400" b="1" u="sng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両講座（２日間）の参加必須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です。</a:t>
            </a:r>
            <a:endParaRPr kumimoji="1" lang="en-US" altLang="ja-JP" sz="2400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</a:t>
            </a:r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kumimoji="1" lang="ja-JP" altLang="en-US" sz="2400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 ・新型コロナウイルス感染症対策にご協力ください。</a:t>
            </a:r>
            <a:endParaRPr kumimoji="1" lang="en-US" altLang="ja-JP" sz="2400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/>
            <a:r>
              <a:rPr kumimoji="1" lang="ja-JP" altLang="en-US" sz="2000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</a:t>
            </a:r>
            <a:r>
              <a:rPr kumimoji="1" lang="en-US" altLang="ja-JP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頂いた個人情報は、図書館内等で感染が確認された場合、保健所等の</a:t>
            </a:r>
            <a:endParaRPr kumimoji="1" lang="en-US" altLang="ja-JP" sz="2000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/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sz="2000" b="1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</a:t>
            </a:r>
            <a:r>
              <a:rPr kumimoji="1" lang="ja-JP" altLang="en-US" dirty="0" smtClean="0">
                <a:solidFill>
                  <a:schemeClr val="accent6">
                    <a:lumMod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公的機関の要請により提供する場合があります。</a:t>
            </a:r>
            <a:endParaRPr kumimoji="1" lang="en-US" altLang="ja-JP" dirty="0" smtClean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ja-JP" altLang="en-US" dirty="0">
              <a:solidFill>
                <a:schemeClr val="accent6">
                  <a:lumMod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714417"/>
              </p:ext>
            </p:extLst>
          </p:nvPr>
        </p:nvGraphicFramePr>
        <p:xfrm>
          <a:off x="342899" y="11993348"/>
          <a:ext cx="10006011" cy="288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3547">
                  <a:extLst>
                    <a:ext uri="{9D8B030D-6E8A-4147-A177-3AD203B41FA5}">
                      <a16:colId xmlns:a16="http://schemas.microsoft.com/office/drawing/2014/main" val="1628254016"/>
                    </a:ext>
                  </a:extLst>
                </a:gridCol>
                <a:gridCol w="3479459">
                  <a:extLst>
                    <a:ext uri="{9D8B030D-6E8A-4147-A177-3AD203B41FA5}">
                      <a16:colId xmlns:a16="http://schemas.microsoft.com/office/drawing/2014/main" val="2965109905"/>
                    </a:ext>
                  </a:extLst>
                </a:gridCol>
                <a:gridCol w="1482369">
                  <a:extLst>
                    <a:ext uri="{9D8B030D-6E8A-4147-A177-3AD203B41FA5}">
                      <a16:colId xmlns:a16="http://schemas.microsoft.com/office/drawing/2014/main" val="1929854768"/>
                    </a:ext>
                  </a:extLst>
                </a:gridCol>
                <a:gridCol w="3520636">
                  <a:extLst>
                    <a:ext uri="{9D8B030D-6E8A-4147-A177-3AD203B41FA5}">
                      <a16:colId xmlns:a16="http://schemas.microsoft.com/office/drawing/2014/main" val="3083925231"/>
                    </a:ext>
                  </a:extLst>
                </a:gridCol>
              </a:tblGrid>
              <a:tr h="886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ふりがな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希望の</a:t>
                      </a:r>
                      <a:endParaRPr kumimoji="1" lang="en-US" altLang="ja-JP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コース</a:t>
                      </a:r>
                      <a:endParaRPr kumimoji="1" lang="en-US" altLang="ja-JP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（いずれかに○）</a:t>
                      </a:r>
                      <a:endParaRPr kumimoji="1" lang="ja-JP" altLang="en-US" sz="11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午前</a:t>
                      </a:r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コース・</a:t>
                      </a:r>
                      <a:r>
                        <a:rPr kumimoji="1" lang="ja-JP" altLang="en-US" sz="2800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午後</a:t>
                      </a:r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コース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25247127"/>
                  </a:ext>
                </a:extLst>
              </a:tr>
              <a:tr h="992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氏　名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学校名</a:t>
                      </a:r>
                      <a:endParaRPr kumimoji="1" lang="en-US" altLang="ja-JP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学年</a:t>
                      </a:r>
                      <a:endParaRPr kumimoji="1" lang="en-US" altLang="ja-JP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 smtClean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　　　小学校　　　年生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65760302"/>
                  </a:ext>
                </a:extLst>
              </a:tr>
              <a:tr h="9925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住　所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〒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電話番号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338333"/>
                  </a:ext>
                </a:extLst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0" y="10892788"/>
            <a:ext cx="10691813" cy="0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3726247" y="10737019"/>
            <a:ext cx="32393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切り取ってご利用ください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75320" y="11026586"/>
            <a:ext cx="5162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読書感想文の書き方講座</a:t>
            </a:r>
            <a:endParaRPr kumimoji="1" lang="en-US" altLang="ja-JP" sz="2800" b="1" dirty="0" smtClean="0">
              <a:solidFill>
                <a:schemeClr val="accent6">
                  <a:lumMod val="50000"/>
                </a:schemeClr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algn="dist"/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ビブリオバトルに挑戦しよ</a:t>
            </a:r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う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2899" y="11026586"/>
            <a:ext cx="2043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 smtClean="0"/>
              <a:t>令和４年度平塚市</a:t>
            </a:r>
            <a:endParaRPr kumimoji="1" lang="en-US" altLang="ja-JP" dirty="0" smtClean="0"/>
          </a:p>
          <a:p>
            <a:pPr algn="dist"/>
            <a:r>
              <a:rPr kumimoji="1" lang="ja-JP" altLang="en-US" dirty="0" smtClean="0"/>
              <a:t>子ども読書活動</a:t>
            </a:r>
            <a:endParaRPr kumimoji="1" lang="en-US" altLang="ja-JP" dirty="0" smtClean="0"/>
          </a:p>
          <a:p>
            <a:pPr algn="dist"/>
            <a:r>
              <a:rPr kumimoji="1" lang="ja-JP" altLang="en-US" dirty="0" smtClean="0"/>
              <a:t>推進プロジェクト</a:t>
            </a:r>
            <a:endParaRPr kumimoji="1"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27180" y="11103530"/>
            <a:ext cx="24217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申込書📚</a:t>
            </a:r>
            <a:endParaRPr kumimoji="1" lang="en-US" altLang="ja-JP" sz="44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29518" y="14864957"/>
            <a:ext cx="18261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平塚市中央図書館</a:t>
            </a:r>
            <a:endParaRPr kumimoji="1" lang="ja-JP" altLang="en-US" sz="1600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704560"/>
            <a:ext cx="5505450" cy="23854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101827" tIns="50913" rIns="101827" bIns="50913">
            <a:spAutoFit/>
          </a:bodyPr>
          <a:lstStyle/>
          <a:p>
            <a:pPr algn="dist">
              <a:lnSpc>
                <a:spcPts val="8909"/>
              </a:lnSpc>
            </a:pPr>
            <a:r>
              <a:rPr lang="ja-JP" altLang="en-US" sz="6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読書感想</a:t>
            </a:r>
            <a:r>
              <a:rPr lang="ja-JP" altLang="en-US" sz="68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文</a:t>
            </a:r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の</a:t>
            </a:r>
            <a:endParaRPr lang="en-US" altLang="ja-JP" sz="54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algn="dist">
              <a:lnSpc>
                <a:spcPts val="8909"/>
              </a:lnSpc>
            </a:pPr>
            <a:r>
              <a:rPr lang="ja-JP" altLang="en-US" sz="68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書</a:t>
            </a:r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き</a:t>
            </a:r>
            <a:r>
              <a:rPr lang="ja-JP" altLang="en-US" sz="68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方</a:t>
            </a:r>
            <a:r>
              <a:rPr lang="ja-JP" altLang="en-US" sz="6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講座</a:t>
            </a:r>
            <a:endParaRPr lang="en-US" altLang="ja-JP" sz="6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505450" y="1687245"/>
            <a:ext cx="5186362" cy="23854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101827" tIns="50913" rIns="101827" bIns="50913">
            <a:spAutoFit/>
          </a:bodyPr>
          <a:lstStyle/>
          <a:p>
            <a:pPr algn="dist">
              <a:lnSpc>
                <a:spcPts val="8909"/>
              </a:lnSpc>
            </a:pPr>
            <a:r>
              <a:rPr lang="ja-JP" altLang="en-US" sz="5900" spc="-334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ビブリオバトル</a:t>
            </a:r>
            <a:endParaRPr lang="en-US" altLang="ja-JP" sz="5900" spc="-334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pPr algn="dist">
              <a:lnSpc>
                <a:spcPts val="8909"/>
              </a:lnSpc>
            </a:pPr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に</a:t>
            </a:r>
            <a:r>
              <a:rPr lang="ja-JP" altLang="en-US" sz="68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挑戦</a:t>
            </a:r>
            <a:r>
              <a:rPr lang="ja-JP" altLang="en-US" sz="54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しよう</a:t>
            </a:r>
            <a:endParaRPr lang="en-US" altLang="ja-JP" sz="5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10311" y="4009000"/>
            <a:ext cx="5495139" cy="25737"/>
          </a:xfrm>
          <a:prstGeom prst="line">
            <a:avLst/>
          </a:prstGeom>
          <a:ln w="28575" cap="flat" cmpd="sng" algn="ctr">
            <a:solidFill>
              <a:schemeClr val="accent6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5505450" y="827707"/>
            <a:ext cx="5437205" cy="4638"/>
          </a:xfrm>
          <a:prstGeom prst="line">
            <a:avLst/>
          </a:prstGeom>
          <a:ln w="28575" cap="flat" cmpd="sng" algn="ctr">
            <a:solidFill>
              <a:schemeClr val="accent6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529262" y="873531"/>
            <a:ext cx="51863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好きな本を１冊選んで、読んできてください。</a:t>
            </a:r>
            <a:endParaRPr kumimoji="1" lang="en-US" altLang="ja-JP" sz="1600" dirty="0" smtClean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その本について感じたこと、気</a:t>
            </a:r>
            <a:r>
              <a:rPr kumimoji="1" lang="ja-JP" altLang="en-US" sz="1600" dirty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付</a:t>
            </a:r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いたことを</a:t>
            </a:r>
            <a:endParaRPr kumimoji="1" lang="en-US" altLang="ja-JP" sz="1600" dirty="0" smtClean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整理して、感想文を書いていきます。</a:t>
            </a:r>
            <a:endParaRPr kumimoji="1" lang="ja-JP" altLang="en-US" sz="1600" dirty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8190" y="3210434"/>
            <a:ext cx="4794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感想文の書き方講座で使用した本の魅力を、</a:t>
            </a:r>
            <a:endParaRPr kumimoji="1" lang="en-US" altLang="ja-JP" sz="1600" dirty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r"/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相手に伝えます。ゲーム形式で実施するので、</a:t>
            </a:r>
            <a:endParaRPr kumimoji="1" lang="en-US" altLang="ja-JP" sz="1600" dirty="0" smtClean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r"/>
            <a:r>
              <a:rPr kumimoji="1"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初めての方でも気軽にご参加いただけます。</a:t>
            </a:r>
            <a:endParaRPr kumimoji="1" lang="ja-JP" altLang="en-US" sz="1600" dirty="0">
              <a:solidFill>
                <a:schemeClr val="accent6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233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774</TotalTime>
  <Words>772</Words>
  <Application>Microsoft Office PowerPoint</Application>
  <PresentationFormat>ユーザー設定</PresentationFormat>
  <Paragraphs>110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BIZ UDPゴシック</vt:lpstr>
      <vt:lpstr>BIZ UDP明朝 Medium</vt:lpstr>
      <vt:lpstr>BIZ UDゴシック</vt:lpstr>
      <vt:lpstr>BIZ UD明朝 Medium</vt:lpstr>
      <vt:lpstr>UD デジタル 教科書体 NK-R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64</cp:revision>
  <cp:lastPrinted>2022-05-24T00:59:10Z</cp:lastPrinted>
  <dcterms:created xsi:type="dcterms:W3CDTF">2021-05-15T00:30:50Z</dcterms:created>
  <dcterms:modified xsi:type="dcterms:W3CDTF">2022-05-24T01:26:28Z</dcterms:modified>
</cp:coreProperties>
</file>