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3"/>
  </p:notesMasterIdLst>
  <p:sldIdLst>
    <p:sldId id="278" r:id="rId2"/>
    <p:sldId id="319" r:id="rId3"/>
    <p:sldId id="316" r:id="rId4"/>
    <p:sldId id="317" r:id="rId5"/>
    <p:sldId id="314" r:id="rId6"/>
    <p:sldId id="315" r:id="rId7"/>
    <p:sldId id="302" r:id="rId8"/>
    <p:sldId id="303" r:id="rId9"/>
    <p:sldId id="308" r:id="rId10"/>
    <p:sldId id="309" r:id="rId11"/>
    <p:sldId id="310" r:id="rId12"/>
    <p:sldId id="311" r:id="rId13"/>
    <p:sldId id="312" r:id="rId14"/>
    <p:sldId id="304" r:id="rId15"/>
    <p:sldId id="305" r:id="rId16"/>
    <p:sldId id="306" r:id="rId17"/>
    <p:sldId id="321" r:id="rId18"/>
    <p:sldId id="273" r:id="rId19"/>
    <p:sldId id="301" r:id="rId20"/>
    <p:sldId id="271" r:id="rId21"/>
    <p:sldId id="270" r:id="rId22"/>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7" autoAdjust="0"/>
    <p:restoredTop sz="72029" autoAdjust="0"/>
  </p:normalViewPr>
  <p:slideViewPr>
    <p:cSldViewPr snapToGrid="0">
      <p:cViewPr varScale="1">
        <p:scale>
          <a:sx n="75" d="100"/>
          <a:sy n="75" d="100"/>
        </p:scale>
        <p:origin x="1368" y="72"/>
      </p:cViewPr>
      <p:guideLst/>
    </p:cSldViewPr>
  </p:slideViewPr>
  <p:notesTextViewPr>
    <p:cViewPr>
      <p:scale>
        <a:sx n="1" d="1"/>
        <a:sy n="1" d="1"/>
      </p:scale>
      <p:origin x="0" y="0"/>
    </p:cViewPr>
  </p:notesTextViewPr>
  <p:notesViewPr>
    <p:cSldViewPr snapToGrid="0">
      <p:cViewPr varScale="1">
        <p:scale>
          <a:sx n="49" d="100"/>
          <a:sy n="49" d="100"/>
        </p:scale>
        <p:origin x="292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58887B89-63B0-45B7-9FF0-EFA51BC7B3BC}" type="datetimeFigureOut">
              <a:rPr kumimoji="1" lang="ja-JP" altLang="en-US" smtClean="0"/>
              <a:t>2023/10/10</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7786EC3-110E-48CE-BFC0-60566BBF49B4}" type="slidenum">
              <a:rPr kumimoji="1" lang="ja-JP" altLang="en-US" smtClean="0"/>
              <a:t>‹#›</a:t>
            </a:fld>
            <a:endParaRPr kumimoji="1" lang="ja-JP" altLang="en-US"/>
          </a:p>
        </p:txBody>
      </p:sp>
    </p:spTree>
    <p:extLst>
      <p:ext uri="{BB962C8B-B14F-4D97-AF65-F5344CB8AC3E}">
        <p14:creationId xmlns:p14="http://schemas.microsoft.com/office/powerpoint/2010/main" val="7600902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これから令和５年度居宅介護支援集団指導講習を始めます。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97786EC3-110E-48CE-BFC0-60566BBF49B4}" type="slidenum">
              <a:rPr kumimoji="1" lang="ja-JP" altLang="en-US" smtClean="0"/>
              <a:t>1</a:t>
            </a:fld>
            <a:endParaRPr kumimoji="1" lang="ja-JP" altLang="en-US"/>
          </a:p>
        </p:txBody>
      </p:sp>
    </p:spTree>
    <p:extLst>
      <p:ext uri="{BB962C8B-B14F-4D97-AF65-F5344CB8AC3E}">
        <p14:creationId xmlns:p14="http://schemas.microsoft.com/office/powerpoint/2010/main" val="764924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負担限度額認定は、本人及び世帯全員が住民税非課税であることが認定の第一条件となります。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利用者負担段階は、第一段階を除き、年金収入及びその他の所得によって決まります。</a:t>
            </a:r>
            <a:endParaRPr kumimoji="1" lang="en-US" altLang="ja-JP" dirty="0" smtClean="0"/>
          </a:p>
          <a:p>
            <a:endParaRPr kumimoji="1" lang="en-US" altLang="ja-JP" dirty="0" smtClean="0"/>
          </a:p>
          <a:p>
            <a:r>
              <a:rPr kumimoji="1" lang="ja-JP" altLang="en-US" dirty="0" smtClean="0"/>
              <a:t>それぞれの段階に応じて、居住費等及び食費の限度額が決まっています。</a:t>
            </a:r>
            <a:endParaRPr kumimoji="1" lang="en-US" altLang="ja-JP" dirty="0" smtClean="0"/>
          </a:p>
          <a:p>
            <a:r>
              <a:rPr kumimoji="1" lang="ja-JP" altLang="en-US" dirty="0" smtClean="0"/>
              <a:t>詳細については、一覧表をご覧ください。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97786EC3-110E-48CE-BFC0-60566BBF49B4}" type="slidenum">
              <a:rPr kumimoji="1" lang="ja-JP" altLang="en-US" smtClean="0"/>
              <a:t>10</a:t>
            </a:fld>
            <a:endParaRPr kumimoji="1" lang="ja-JP" altLang="en-US"/>
          </a:p>
        </p:txBody>
      </p:sp>
    </p:spTree>
    <p:extLst>
      <p:ext uri="{BB962C8B-B14F-4D97-AF65-F5344CB8AC3E}">
        <p14:creationId xmlns:p14="http://schemas.microsoft.com/office/powerpoint/2010/main" val="3592045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先程のスライドで、本人及び世帯全員が住民税非課税であることが条件とご説明しましたが、</a:t>
            </a:r>
            <a:endParaRPr kumimoji="1" lang="en-US" altLang="ja-JP" dirty="0" smtClean="0"/>
          </a:p>
          <a:p>
            <a:r>
              <a:rPr kumimoji="1" lang="ja-JP" altLang="en-US" dirty="0" smtClean="0"/>
              <a:t>こちらの①、②いずれかに該当する場合は、負担限度額認定の対象にはなりませんので、ご注意ください。</a:t>
            </a:r>
            <a:endParaRPr kumimoji="1" lang="en-US" altLang="ja-JP" dirty="0" smtClean="0"/>
          </a:p>
          <a:p>
            <a:endParaRPr kumimoji="1" lang="en-US" altLang="ja-JP" dirty="0" smtClean="0"/>
          </a:p>
          <a:p>
            <a:r>
              <a:rPr kumimoji="1" lang="ja-JP" altLang="en-US" dirty="0" smtClean="0"/>
              <a:t>①は、対象のご本人の世帯が住民税非課税世帯であっても、別居している配偶者の方が、住民税の課税がある場合は、対象となりません。</a:t>
            </a:r>
            <a:endParaRPr kumimoji="1" lang="en-US" altLang="ja-JP" dirty="0" smtClean="0"/>
          </a:p>
          <a:p>
            <a:r>
              <a:rPr kumimoji="1" lang="ja-JP" altLang="en-US" dirty="0" smtClean="0"/>
              <a:t>②は、対象のご本人の世帯が住民税非課税世帯であっても、収入等によって区分された各段階の資産要件を超えている場合は、対象となりません。</a:t>
            </a:r>
            <a:endParaRPr kumimoji="1" lang="ja-JP" altLang="en-US" dirty="0"/>
          </a:p>
        </p:txBody>
      </p:sp>
      <p:sp>
        <p:nvSpPr>
          <p:cNvPr id="4" name="スライド番号プレースホルダー 3"/>
          <p:cNvSpPr>
            <a:spLocks noGrp="1"/>
          </p:cNvSpPr>
          <p:nvPr>
            <p:ph type="sldNum" sz="quarter" idx="10"/>
          </p:nvPr>
        </p:nvSpPr>
        <p:spPr/>
        <p:txBody>
          <a:bodyPr/>
          <a:lstStyle/>
          <a:p>
            <a:fld id="{97786EC3-110E-48CE-BFC0-60566BBF49B4}" type="slidenum">
              <a:rPr kumimoji="1" lang="ja-JP" altLang="en-US" smtClean="0"/>
              <a:t>11</a:t>
            </a:fld>
            <a:endParaRPr kumimoji="1" lang="ja-JP" altLang="en-US"/>
          </a:p>
        </p:txBody>
      </p:sp>
    </p:spTree>
    <p:extLst>
      <p:ext uri="{BB962C8B-B14F-4D97-AF65-F5344CB8AC3E}">
        <p14:creationId xmlns:p14="http://schemas.microsoft.com/office/powerpoint/2010/main" val="2895474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次に申請にあたっての注意点をご説明いたします。</a:t>
            </a:r>
            <a:endParaRPr kumimoji="1" lang="en-US" altLang="ja-JP" dirty="0" smtClean="0"/>
          </a:p>
          <a:p>
            <a:r>
              <a:rPr kumimoji="1" lang="ja-JP" altLang="en-US" dirty="0" smtClean="0"/>
              <a:t>市の介護保険課に負担限度額認定申請を行う際は、利用施設及び入所日が決定した段階で申請をお願いいたします。</a:t>
            </a:r>
            <a:endParaRPr kumimoji="1" lang="en-US" altLang="ja-JP" dirty="0" smtClean="0"/>
          </a:p>
          <a:p>
            <a:r>
              <a:rPr kumimoji="1" lang="ja-JP" altLang="en-US" dirty="0" smtClean="0"/>
              <a:t>よくある事例として、入所相談をしている方や入所待機者の方が、入所日が確定していない段階で、</a:t>
            </a:r>
            <a:endParaRPr kumimoji="1" lang="en-US" altLang="ja-JP" dirty="0" smtClean="0"/>
          </a:p>
          <a:p>
            <a:r>
              <a:rPr kumimoji="1" lang="ja-JP" altLang="en-US" dirty="0" smtClean="0"/>
              <a:t>「取り急ぎ介護保険課に申請にきた」</a:t>
            </a:r>
            <a:endParaRPr kumimoji="1" lang="en-US" altLang="ja-JP" dirty="0" smtClean="0"/>
          </a:p>
          <a:p>
            <a:r>
              <a:rPr kumimoji="1" lang="ja-JP" altLang="en-US" dirty="0" smtClean="0"/>
              <a:t>「施設の人に言われたからとりあえず申請にきた」等の申し出があります。</a:t>
            </a:r>
            <a:endParaRPr kumimoji="1" lang="en-US" altLang="ja-JP" dirty="0" smtClean="0"/>
          </a:p>
          <a:p>
            <a:r>
              <a:rPr kumimoji="1" lang="ja-JP" altLang="en-US" dirty="0" smtClean="0"/>
              <a:t>いずれの場合も、入所施設・入所日が決定していないと申請を受理することが出来ませんので、</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入所対象者またはご家族にご案内いただく際に、この点をご留意ください。</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また、申請を受理し、結果通知および証書の発行まで、１～２週間程度お時間をいただきます。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記載のケースによっては、決定までに２週間以上かかる場合もありますので、ご了承ください。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97786EC3-110E-48CE-BFC0-60566BBF49B4}" type="slidenum">
              <a:rPr kumimoji="1" lang="ja-JP" altLang="en-US" smtClean="0"/>
              <a:t>12</a:t>
            </a:fld>
            <a:endParaRPr kumimoji="1" lang="ja-JP" altLang="en-US"/>
          </a:p>
        </p:txBody>
      </p:sp>
    </p:spTree>
    <p:extLst>
      <p:ext uri="{BB962C8B-B14F-4D97-AF65-F5344CB8AC3E}">
        <p14:creationId xmlns:p14="http://schemas.microsoft.com/office/powerpoint/2010/main" val="744838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注意点の続きです。</a:t>
            </a:r>
            <a:endParaRPr kumimoji="1" lang="en-US" altLang="ja-JP" dirty="0" smtClean="0"/>
          </a:p>
          <a:p>
            <a:r>
              <a:rPr kumimoji="1" lang="ja-JP" altLang="en-US" dirty="0" smtClean="0"/>
              <a:t>申請にあたり、住民税の課税情報については、個人の税情報になりますので介護保険課では一切お答えが出来かねますので</a:t>
            </a:r>
            <a:endParaRPr kumimoji="1" lang="en-US" altLang="ja-JP" dirty="0" smtClean="0"/>
          </a:p>
          <a:p>
            <a:r>
              <a:rPr kumimoji="1" lang="ja-JP" altLang="en-US" dirty="0" smtClean="0"/>
              <a:t>ご了承ください。</a:t>
            </a:r>
            <a:endParaRPr kumimoji="1" lang="en-US" altLang="ja-JP" dirty="0" smtClean="0"/>
          </a:p>
          <a:p>
            <a:endParaRPr kumimoji="1" lang="en-US" altLang="ja-JP" dirty="0" smtClean="0"/>
          </a:p>
          <a:p>
            <a:r>
              <a:rPr kumimoji="1" lang="ja-JP" altLang="en-US" dirty="0" smtClean="0"/>
              <a:t>また、生活保護の方を除き，通帳の写しは必須となります。複数口座をお持ちの場合は全ての通帳の写しをご提出ください。</a:t>
            </a:r>
            <a:endParaRPr kumimoji="1" lang="en-US" altLang="ja-JP" dirty="0" smtClean="0"/>
          </a:p>
          <a:p>
            <a:r>
              <a:rPr kumimoji="1" lang="ja-JP" altLang="en-US" dirty="0" smtClean="0"/>
              <a:t>定期預金・株などの出資配当がある場合は、定期預金口座の写し、証券の写しのご提出ください。</a:t>
            </a:r>
            <a:endParaRPr kumimoji="1" lang="en-US" altLang="ja-JP" dirty="0" smtClean="0"/>
          </a:p>
          <a:p>
            <a:endParaRPr kumimoji="1" lang="en-US" altLang="ja-JP" dirty="0" smtClean="0"/>
          </a:p>
          <a:p>
            <a:r>
              <a:rPr kumimoji="1" lang="ja-JP" altLang="en-US" dirty="0" smtClean="0"/>
              <a:t>自宅に現金がある場合は、その金額も申告対象です。　負債がある場合は、借入金が分かる書類と合わせてご申告ください。</a:t>
            </a:r>
            <a:endParaRPr kumimoji="1" lang="en-US" altLang="ja-JP" dirty="0" smtClean="0"/>
          </a:p>
          <a:p>
            <a:endParaRPr kumimoji="1" lang="en-US" altLang="ja-JP" dirty="0" smtClean="0"/>
          </a:p>
          <a:p>
            <a:r>
              <a:rPr kumimoji="1" lang="ja-JP" altLang="en-US" dirty="0" smtClean="0"/>
              <a:t>配偶者がいらっしゃる場合は、先に申し上げた提出物および申告対象の配偶者の分も必要となります。</a:t>
            </a:r>
            <a:endParaRPr kumimoji="1" lang="en-US" altLang="ja-JP" dirty="0" smtClean="0"/>
          </a:p>
          <a:p>
            <a:r>
              <a:rPr kumimoji="1" lang="ja-JP" altLang="en-US" dirty="0" smtClean="0"/>
              <a:t>配偶者分の書類の提出は失念されやすい部分になりますので、ご案内の際にお声がけいただけると幸いです。</a:t>
            </a:r>
            <a:endParaRPr kumimoji="1" lang="en-US" altLang="ja-JP" dirty="0" smtClean="0"/>
          </a:p>
          <a:p>
            <a:endParaRPr kumimoji="1" lang="en-US" altLang="ja-JP" dirty="0" smtClean="0"/>
          </a:p>
          <a:p>
            <a:r>
              <a:rPr kumimoji="1" lang="ja-JP" altLang="en-US" dirty="0" smtClean="0"/>
              <a:t>提出の際は、通帳の記帳は最新の状態にし、２か月間の推移が分かるページ分の提出が必要な旨、ご説明をお願いします。</a:t>
            </a:r>
          </a:p>
        </p:txBody>
      </p:sp>
      <p:sp>
        <p:nvSpPr>
          <p:cNvPr id="4" name="スライド番号プレースホルダー 3"/>
          <p:cNvSpPr>
            <a:spLocks noGrp="1"/>
          </p:cNvSpPr>
          <p:nvPr>
            <p:ph type="sldNum" sz="quarter" idx="10"/>
          </p:nvPr>
        </p:nvSpPr>
        <p:spPr/>
        <p:txBody>
          <a:bodyPr/>
          <a:lstStyle/>
          <a:p>
            <a:fld id="{97786EC3-110E-48CE-BFC0-60566BBF49B4}" type="slidenum">
              <a:rPr kumimoji="1" lang="ja-JP" altLang="en-US" smtClean="0"/>
              <a:t>13</a:t>
            </a:fld>
            <a:endParaRPr kumimoji="1" lang="ja-JP" altLang="en-US"/>
          </a:p>
        </p:txBody>
      </p:sp>
    </p:spTree>
    <p:extLst>
      <p:ext uri="{BB962C8B-B14F-4D97-AF65-F5344CB8AC3E}">
        <p14:creationId xmlns:p14="http://schemas.microsoft.com/office/powerpoint/2010/main" val="1777668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みなさま、第三者行為をご存じでしょうか？</a:t>
            </a:r>
            <a:endParaRPr kumimoji="1" lang="en-US" altLang="ja-JP" dirty="0" smtClean="0"/>
          </a:p>
          <a:p>
            <a:r>
              <a:rPr kumimoji="1" lang="ja-JP" altLang="en-US" dirty="0" smtClean="0"/>
              <a:t>こちらの資料のとおり、交通事故や傷害事件、他人の飼い犬にかまれたなど、第三者による行為を指す言葉です。</a:t>
            </a:r>
            <a:endParaRPr kumimoji="1" lang="en-US" altLang="ja-JP" dirty="0" smtClean="0"/>
          </a:p>
          <a:p>
            <a:endParaRPr kumimoji="1" lang="en-US" altLang="ja-JP" dirty="0" smtClean="0"/>
          </a:p>
          <a:p>
            <a:r>
              <a:rPr kumimoji="1" lang="ja-JP" altLang="en-US" dirty="0" smtClean="0"/>
              <a:t>この第三者行為をきっかけに介護が必要となった場合や、もともと介護サービスを使っていた方の</a:t>
            </a:r>
            <a:endParaRPr kumimoji="1" lang="en-US" altLang="ja-JP" dirty="0" smtClean="0"/>
          </a:p>
          <a:p>
            <a:r>
              <a:rPr kumimoji="1" lang="ja-JP" altLang="en-US" dirty="0" smtClean="0"/>
              <a:t>必要量が増えてしまった場合、この第三者求償事務が必要となります。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97786EC3-110E-48CE-BFC0-60566BBF49B4}" type="slidenum">
              <a:rPr kumimoji="1" lang="ja-JP" altLang="en-US" smtClean="0"/>
              <a:t>14</a:t>
            </a:fld>
            <a:endParaRPr kumimoji="1" lang="ja-JP" altLang="en-US"/>
          </a:p>
        </p:txBody>
      </p:sp>
    </p:spTree>
    <p:extLst>
      <p:ext uri="{BB962C8B-B14F-4D97-AF65-F5344CB8AC3E}">
        <p14:creationId xmlns:p14="http://schemas.microsoft.com/office/powerpoint/2010/main" val="2035679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第三者求償事務とは、通常「市が負担する介護給付費」を加害者である「第三者に負担してもらう」ための事務です。</a:t>
            </a:r>
            <a:endParaRPr kumimoji="1" lang="en-US" altLang="ja-JP" dirty="0" smtClean="0"/>
          </a:p>
          <a:p>
            <a:r>
              <a:rPr kumimoji="1" lang="en-US" altLang="ja-JP" dirty="0" smtClean="0"/>
              <a:t>※</a:t>
            </a:r>
            <a:r>
              <a:rPr kumimoji="1" lang="ja-JP" altLang="en-US" dirty="0" smtClean="0"/>
              <a:t>被保険者本人やサービスを提供する事業者の方々は通常通り、何も変更はありません。</a:t>
            </a:r>
            <a:endParaRPr kumimoji="1" lang="en-US" altLang="ja-JP" dirty="0" smtClean="0"/>
          </a:p>
          <a:p>
            <a:endParaRPr kumimoji="1" lang="en-US" altLang="ja-JP" dirty="0" smtClean="0"/>
          </a:p>
          <a:p>
            <a:r>
              <a:rPr kumimoji="1" lang="ja-JP" altLang="en-US" dirty="0" smtClean="0"/>
              <a:t>こちらの図のとおり、市が国保連へ委託し、加害者（多くの場合は加害者の方が加入している保険会社）へ損害賠償請求を行い</a:t>
            </a:r>
            <a:endParaRPr kumimoji="1" lang="en-US" altLang="ja-JP" dirty="0" smtClean="0"/>
          </a:p>
          <a:p>
            <a:r>
              <a:rPr kumimoji="1" lang="ja-JP" altLang="en-US" dirty="0" smtClean="0"/>
              <a:t>本来負担すべきではない介護給付費を回収する事務を行っているのです。</a:t>
            </a:r>
            <a:endParaRPr kumimoji="1" lang="en-US" altLang="ja-JP" dirty="0" smtClean="0"/>
          </a:p>
          <a:p>
            <a:r>
              <a:rPr kumimoji="1" lang="ja-JP" altLang="en-US" dirty="0" smtClean="0"/>
              <a:t>皆様にご協力いただきたい点は次のスライドでご紹介します。</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97786EC3-110E-48CE-BFC0-60566BBF49B4}" type="slidenum">
              <a:rPr kumimoji="1" lang="ja-JP" altLang="en-US" smtClean="0"/>
              <a:t>15</a:t>
            </a:fld>
            <a:endParaRPr kumimoji="1" lang="ja-JP" altLang="en-US"/>
          </a:p>
        </p:txBody>
      </p:sp>
    </p:spTree>
    <p:extLst>
      <p:ext uri="{BB962C8B-B14F-4D97-AF65-F5344CB8AC3E}">
        <p14:creationId xmlns:p14="http://schemas.microsoft.com/office/powerpoint/2010/main" val="4153785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ご協力いただきたい点は大きく２つです。</a:t>
            </a:r>
            <a:endParaRPr kumimoji="1" lang="en-US" altLang="ja-JP" dirty="0" smtClean="0"/>
          </a:p>
          <a:p>
            <a:r>
              <a:rPr kumimoji="1" lang="ja-JP" altLang="en-US" dirty="0" smtClean="0"/>
              <a:t>一つ目は、第三者行為が疑われる場合の、市への情報提供です。</a:t>
            </a:r>
            <a:endParaRPr kumimoji="1" lang="en-US" altLang="ja-JP" dirty="0" smtClean="0"/>
          </a:p>
          <a:p>
            <a:r>
              <a:rPr kumimoji="1" lang="ja-JP" altLang="en-US" dirty="0" smtClean="0"/>
              <a:t>被保険者本人やご家族から「事故に遭った」等のお話があれば、必ず市へご一報ください。</a:t>
            </a:r>
            <a:endParaRPr kumimoji="1" lang="en-US" altLang="ja-JP" dirty="0" smtClean="0"/>
          </a:p>
          <a:p>
            <a:endParaRPr kumimoji="1" lang="en-US" altLang="ja-JP" dirty="0" smtClean="0"/>
          </a:p>
          <a:p>
            <a:r>
              <a:rPr kumimoji="1" lang="ja-JP" altLang="en-US" dirty="0" smtClean="0"/>
              <a:t>二つ目は、書類準備のご協力です。</a:t>
            </a:r>
            <a:endParaRPr kumimoji="1" lang="en-US" altLang="ja-JP" dirty="0" smtClean="0"/>
          </a:p>
          <a:p>
            <a:r>
              <a:rPr kumimoji="1" lang="ja-JP" altLang="en-US" dirty="0" smtClean="0"/>
              <a:t>加害者への請求に必要な「保険会社の聞取り」や、簡単な「書類作成」をお願いする場合がございます。</a:t>
            </a:r>
            <a:endParaRPr kumimoji="1" lang="en-US" altLang="ja-JP" dirty="0" smtClean="0"/>
          </a:p>
          <a:p>
            <a:r>
              <a:rPr kumimoji="1" lang="ja-JP" altLang="en-US" dirty="0" smtClean="0"/>
              <a:t>公平・公正な財源確保のため、ご協力をお願いします。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97786EC3-110E-48CE-BFC0-60566BBF49B4}" type="slidenum">
              <a:rPr kumimoji="1" lang="ja-JP" altLang="en-US" smtClean="0"/>
              <a:t>16</a:t>
            </a:fld>
            <a:endParaRPr kumimoji="1" lang="ja-JP" altLang="en-US"/>
          </a:p>
        </p:txBody>
      </p:sp>
    </p:spTree>
    <p:extLst>
      <p:ext uri="{BB962C8B-B14F-4D97-AF65-F5344CB8AC3E}">
        <p14:creationId xmlns:p14="http://schemas.microsoft.com/office/powerpoint/2010/main" val="1030010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smtClean="0"/>
          </a:p>
        </p:txBody>
      </p:sp>
      <p:sp>
        <p:nvSpPr>
          <p:cNvPr id="4" name="スライド番号プレースホルダー 3"/>
          <p:cNvSpPr>
            <a:spLocks noGrp="1"/>
          </p:cNvSpPr>
          <p:nvPr>
            <p:ph type="sldNum" sz="quarter" idx="10"/>
          </p:nvPr>
        </p:nvSpPr>
        <p:spPr/>
        <p:txBody>
          <a:bodyPr/>
          <a:lstStyle/>
          <a:p>
            <a:fld id="{97786EC3-110E-48CE-BFC0-60566BBF49B4}" type="slidenum">
              <a:rPr kumimoji="1" lang="ja-JP" altLang="en-US" smtClean="0"/>
              <a:t>17</a:t>
            </a:fld>
            <a:endParaRPr kumimoji="1" lang="ja-JP" altLang="en-US"/>
          </a:p>
        </p:txBody>
      </p:sp>
    </p:spTree>
    <p:extLst>
      <p:ext uri="{BB962C8B-B14F-4D97-AF65-F5344CB8AC3E}">
        <p14:creationId xmlns:p14="http://schemas.microsoft.com/office/powerpoint/2010/main" val="1526293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こちらは市内事業所の方にご協力いただき、仕事でもプライベートでも活躍する職員さんの姿を動画にしたものです。</a:t>
            </a:r>
            <a:endParaRPr kumimoji="1" lang="en-US" altLang="ja-JP" dirty="0" smtClean="0"/>
          </a:p>
          <a:p>
            <a:r>
              <a:rPr kumimoji="1" lang="ja-JP" altLang="en-US" dirty="0" smtClean="0"/>
              <a:t>年に</a:t>
            </a:r>
            <a:r>
              <a:rPr kumimoji="1" lang="en-US" altLang="ja-JP" dirty="0" smtClean="0"/>
              <a:t>2</a:t>
            </a:r>
            <a:r>
              <a:rPr kumimoji="1" lang="ja-JP" altLang="en-US" dirty="0" smtClean="0"/>
              <a:t>～</a:t>
            </a:r>
            <a:r>
              <a:rPr kumimoji="1" lang="en-US" altLang="ja-JP" dirty="0" smtClean="0"/>
              <a:t>3</a:t>
            </a:r>
            <a:r>
              <a:rPr kumimoji="1" lang="ja-JP" altLang="en-US" dirty="0" smtClean="0"/>
              <a:t>回を目途に平塚競輪場やららぽーと等、市内各所にて放映しております。</a:t>
            </a:r>
            <a:endParaRPr kumimoji="1" lang="en-US" altLang="ja-JP" dirty="0" smtClean="0"/>
          </a:p>
          <a:p>
            <a:r>
              <a:rPr kumimoji="1" lang="ja-JP" altLang="en-US" dirty="0" smtClean="0"/>
              <a:t>また、</a:t>
            </a:r>
            <a:r>
              <a:rPr kumimoji="1" lang="en-US" altLang="ja-JP" dirty="0" smtClean="0"/>
              <a:t>YouTube</a:t>
            </a:r>
            <a:r>
              <a:rPr kumimoji="1" lang="ja-JP" altLang="en-US" dirty="0" err="1" smtClean="0"/>
              <a:t>にも</a:t>
            </a:r>
            <a:r>
              <a:rPr kumimoji="1" lang="ja-JP" altLang="en-US" dirty="0" smtClean="0"/>
              <a:t>アップしておりますので是非ご覧ください。</a:t>
            </a:r>
            <a:endParaRPr kumimoji="1" lang="en-US" altLang="ja-JP" dirty="0" smtClean="0"/>
          </a:p>
          <a:p>
            <a:endParaRPr kumimoji="1" lang="en-US" altLang="ja-JP" dirty="0" smtClean="0"/>
          </a:p>
          <a:p>
            <a:r>
              <a:rPr kumimoji="1" lang="ja-JP" altLang="en-US" dirty="0" smtClean="0"/>
              <a:t>なお、出演していただける方も随時募集中での</a:t>
            </a:r>
            <a:r>
              <a:rPr kumimoji="1" lang="ja-JP" altLang="en-US" dirty="0" err="1" smtClean="0"/>
              <a:t>で</a:t>
            </a:r>
            <a:r>
              <a:rPr kumimoji="1" lang="ja-JP" altLang="en-US" dirty="0" smtClean="0"/>
              <a:t>ご応募お待ちしております。</a:t>
            </a:r>
            <a:endParaRPr kumimoji="1" lang="ja-JP" altLang="en-US" dirty="0"/>
          </a:p>
        </p:txBody>
      </p:sp>
      <p:sp>
        <p:nvSpPr>
          <p:cNvPr id="4" name="スライド番号プレースホルダー 3"/>
          <p:cNvSpPr>
            <a:spLocks noGrp="1"/>
          </p:cNvSpPr>
          <p:nvPr>
            <p:ph type="sldNum" sz="quarter" idx="10"/>
          </p:nvPr>
        </p:nvSpPr>
        <p:spPr/>
        <p:txBody>
          <a:bodyPr/>
          <a:lstStyle/>
          <a:p>
            <a:fld id="{97786EC3-110E-48CE-BFC0-60566BBF49B4}" type="slidenum">
              <a:rPr kumimoji="1" lang="ja-JP" altLang="en-US" smtClean="0"/>
              <a:t>18</a:t>
            </a:fld>
            <a:endParaRPr kumimoji="1" lang="ja-JP" altLang="en-US"/>
          </a:p>
        </p:txBody>
      </p:sp>
    </p:spTree>
    <p:extLst>
      <p:ext uri="{BB962C8B-B14F-4D97-AF65-F5344CB8AC3E}">
        <p14:creationId xmlns:p14="http://schemas.microsoft.com/office/powerpoint/2010/main" val="3792845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続きましてこの度、介護現場の人材確保事業の一環として、セミナーを開催することといたしました。</a:t>
            </a:r>
            <a:endParaRPr kumimoji="1" lang="en-US" altLang="ja-JP" dirty="0" smtClean="0"/>
          </a:p>
          <a:p>
            <a:r>
              <a:rPr kumimoji="1" lang="ja-JP" altLang="en-US" dirty="0" smtClean="0"/>
              <a:t>講師の方をお呼びして、実際に介護現場で働く外国人の方との対談形式の動画となっております。</a:t>
            </a:r>
            <a:endParaRPr kumimoji="1" lang="en-US" altLang="ja-JP" dirty="0" smtClean="0"/>
          </a:p>
          <a:p>
            <a:r>
              <a:rPr kumimoji="1" lang="ja-JP" altLang="en-US" dirty="0" smtClean="0"/>
              <a:t>外国人職員を迎えるにあたっての基本的な考え方、ポイントを全</a:t>
            </a:r>
            <a:r>
              <a:rPr kumimoji="1" lang="en-US" altLang="ja-JP" dirty="0" smtClean="0"/>
              <a:t>4</a:t>
            </a:r>
            <a:r>
              <a:rPr kumimoji="1" lang="ja-JP" altLang="en-US" dirty="0" smtClean="0"/>
              <a:t>回で各</a:t>
            </a:r>
            <a:r>
              <a:rPr kumimoji="1" lang="en-US" altLang="ja-JP" dirty="0" smtClean="0"/>
              <a:t>15</a:t>
            </a:r>
            <a:r>
              <a:rPr kumimoji="1" lang="ja-JP" altLang="en-US" dirty="0" smtClean="0"/>
              <a:t>分程度の動画となっております。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この動画はオンデマンド形式ですのでお時間の都合がつく時に</a:t>
            </a:r>
          </a:p>
          <a:p>
            <a:r>
              <a:rPr kumimoji="1" lang="ja-JP" altLang="en-US" dirty="0" smtClean="0"/>
              <a:t>是非ご覧いただき、今後の事業所運営にお役立ていただければと思います。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97786EC3-110E-48CE-BFC0-60566BBF49B4}" type="slidenum">
              <a:rPr kumimoji="1" lang="ja-JP" altLang="en-US" smtClean="0"/>
              <a:t>19</a:t>
            </a:fld>
            <a:endParaRPr kumimoji="1" lang="ja-JP" altLang="en-US"/>
          </a:p>
        </p:txBody>
      </p:sp>
    </p:spTree>
    <p:extLst>
      <p:ext uri="{BB962C8B-B14F-4D97-AF65-F5344CB8AC3E}">
        <p14:creationId xmlns:p14="http://schemas.microsoft.com/office/powerpoint/2010/main" val="624443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81A6BE1-7EF9-4415-B6E3-0AD606589F01}" type="slidenum">
              <a:rPr kumimoji="1" lang="ja-JP" altLang="en-US" smtClean="0"/>
              <a:t>2</a:t>
            </a:fld>
            <a:endParaRPr kumimoji="1" lang="ja-JP" altLang="en-US" dirty="0"/>
          </a:p>
        </p:txBody>
      </p:sp>
    </p:spTree>
    <p:extLst>
      <p:ext uri="{BB962C8B-B14F-4D97-AF65-F5344CB8AC3E}">
        <p14:creationId xmlns:p14="http://schemas.microsoft.com/office/powerpoint/2010/main" val="535637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次に、補助金事業の紹介です。介護職員初任者研修を</a:t>
            </a:r>
            <a:r>
              <a:rPr lang="ja-JP" altLang="en-US" dirty="0"/>
              <a:t>修</a:t>
            </a:r>
            <a:r>
              <a:rPr lang="ja-JP" altLang="en-US" dirty="0" smtClean="0"/>
              <a:t>了した方を対象に受講料の補助を行っています。</a:t>
            </a:r>
            <a:endParaRPr lang="en-US" altLang="ja-JP" dirty="0" smtClean="0"/>
          </a:p>
          <a:p>
            <a:endParaRPr kumimoji="1" lang="en-US" altLang="ja-JP" dirty="0"/>
          </a:p>
          <a:p>
            <a:r>
              <a:rPr lang="ja-JP" altLang="en-US" smtClean="0"/>
              <a:t>当市ではスタッフ</a:t>
            </a:r>
            <a:r>
              <a:rPr lang="ja-JP" altLang="en-US" dirty="0" smtClean="0"/>
              <a:t>のキャリア</a:t>
            </a:r>
            <a:r>
              <a:rPr lang="en-US" altLang="ja-JP" dirty="0" smtClean="0"/>
              <a:t>UP</a:t>
            </a:r>
            <a:r>
              <a:rPr lang="ja-JP" altLang="en-US" dirty="0" smtClean="0"/>
              <a:t>を応援しておりますので、ぜひご活用ください。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97786EC3-110E-48CE-BFC0-60566BBF49B4}" type="slidenum">
              <a:rPr kumimoji="1" lang="ja-JP" altLang="en-US" smtClean="0"/>
              <a:t>20</a:t>
            </a:fld>
            <a:endParaRPr kumimoji="1" lang="ja-JP" altLang="en-US"/>
          </a:p>
        </p:txBody>
      </p:sp>
    </p:spTree>
    <p:extLst>
      <p:ext uri="{BB962C8B-B14F-4D97-AF65-F5344CB8AC3E}">
        <p14:creationId xmlns:p14="http://schemas.microsoft.com/office/powerpoint/2010/main" val="3358519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加えて、介護</a:t>
            </a:r>
            <a:r>
              <a:rPr lang="ja-JP" altLang="en-US" dirty="0"/>
              <a:t>事業所を</a:t>
            </a:r>
            <a:r>
              <a:rPr lang="ja-JP" altLang="en-US" dirty="0" smtClean="0"/>
              <a:t>とりまとめたガイドブック</a:t>
            </a:r>
            <a:r>
              <a:rPr kumimoji="1" lang="ja-JP" altLang="en-US" dirty="0" smtClean="0"/>
              <a:t>「カイゴ・しごと・ガイド」の新規掲載事業所を募集しています。</a:t>
            </a:r>
            <a:endParaRPr kumimoji="1" lang="en-US" altLang="ja-JP" dirty="0" smtClean="0"/>
          </a:p>
          <a:p>
            <a:endParaRPr lang="en-US" altLang="ja-JP" dirty="0" smtClean="0"/>
          </a:p>
          <a:p>
            <a:r>
              <a:rPr lang="ja-JP" altLang="en-US" dirty="0" smtClean="0"/>
              <a:t>ガイド</a:t>
            </a:r>
            <a:r>
              <a:rPr lang="ja-JP" altLang="en-US" dirty="0"/>
              <a:t>詳細</a:t>
            </a:r>
            <a:r>
              <a:rPr lang="ja-JP" altLang="en-US" dirty="0" smtClean="0"/>
              <a:t>や掲載依頼、その他事業に関しても、掲載しておりますので、詳しくは平塚市ウェブをご覧ください。</a:t>
            </a:r>
            <a:endParaRPr lang="en-US" altLang="ja-JP" dirty="0" smtClean="0"/>
          </a:p>
          <a:p>
            <a:endParaRPr lang="en-US" altLang="ja-JP" dirty="0" smtClean="0"/>
          </a:p>
          <a:p>
            <a:endParaRPr lang="en-US" altLang="ja-JP" dirty="0" smtClean="0"/>
          </a:p>
          <a:p>
            <a:r>
              <a:rPr lang="ja-JP" altLang="en-US" dirty="0" smtClean="0"/>
              <a:t>今後人材事業を展開していく上で、事業所の皆様にもご協力いただくことがあるかと思いますが、御協力のほどよろしくお願いいたします。</a:t>
            </a:r>
            <a:endParaRPr lang="en-US" altLang="ja-JP" dirty="0"/>
          </a:p>
          <a:p>
            <a:endParaRPr lang="en-US" altLang="ja-JP" dirty="0"/>
          </a:p>
          <a:p>
            <a:endParaRPr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97786EC3-110E-48CE-BFC0-60566BBF49B4}" type="slidenum">
              <a:rPr kumimoji="1" lang="ja-JP" altLang="en-US" smtClean="0"/>
              <a:t>21</a:t>
            </a:fld>
            <a:endParaRPr kumimoji="1" lang="ja-JP" altLang="en-US"/>
          </a:p>
        </p:txBody>
      </p:sp>
    </p:spTree>
    <p:extLst>
      <p:ext uri="{BB962C8B-B14F-4D97-AF65-F5344CB8AC3E}">
        <p14:creationId xmlns:p14="http://schemas.microsoft.com/office/powerpoint/2010/main" val="3480426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81A6BE1-7EF9-4415-B6E3-0AD606589F01}" type="slidenum">
              <a:rPr kumimoji="1" lang="ja-JP" altLang="en-US" smtClean="0"/>
              <a:t>3</a:t>
            </a:fld>
            <a:endParaRPr kumimoji="1" lang="ja-JP" altLang="en-US" dirty="0"/>
          </a:p>
        </p:txBody>
      </p:sp>
    </p:spTree>
    <p:extLst>
      <p:ext uri="{BB962C8B-B14F-4D97-AF65-F5344CB8AC3E}">
        <p14:creationId xmlns:p14="http://schemas.microsoft.com/office/powerpoint/2010/main" val="1460760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81A6BE1-7EF9-4415-B6E3-0AD606589F01}" type="slidenum">
              <a:rPr kumimoji="1" lang="ja-JP" altLang="en-US" smtClean="0"/>
              <a:t>4</a:t>
            </a:fld>
            <a:endParaRPr kumimoji="1" lang="ja-JP" altLang="en-US" dirty="0"/>
          </a:p>
        </p:txBody>
      </p:sp>
    </p:spTree>
    <p:extLst>
      <p:ext uri="{BB962C8B-B14F-4D97-AF65-F5344CB8AC3E}">
        <p14:creationId xmlns:p14="http://schemas.microsoft.com/office/powerpoint/2010/main" val="4138834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u="none" dirty="0" smtClean="0">
                <a:latin typeface="HGS明朝B" panose="02020800000000000000" pitchFamily="18" charset="-128"/>
                <a:ea typeface="HGS明朝B" panose="02020800000000000000" pitchFamily="18" charset="-128"/>
              </a:rPr>
              <a:t>まず初めに、軽度者にかかる指定居宅（介護予防）福祉用具貸与の例外給付確認書の申請についてです。</a:t>
            </a:r>
            <a:endParaRPr lang="en-US" altLang="ja-JP" u="none" dirty="0" smtClean="0">
              <a:latin typeface="HGS明朝B" panose="02020800000000000000" pitchFamily="18" charset="-128"/>
              <a:ea typeface="HGS明朝B" panose="02020800000000000000" pitchFamily="18" charset="-128"/>
            </a:endParaRPr>
          </a:p>
          <a:p>
            <a:endParaRPr lang="en-US" altLang="ja-JP" u="none" dirty="0" smtClean="0">
              <a:latin typeface="HGS明朝B" panose="02020800000000000000" pitchFamily="18" charset="-128"/>
              <a:ea typeface="HGS明朝B" panose="02020800000000000000" pitchFamily="18" charset="-128"/>
            </a:endParaRPr>
          </a:p>
          <a:p>
            <a:r>
              <a:rPr kumimoji="1" lang="ja-JP" altLang="en-US" sz="1200" b="0" kern="1200" dirty="0" smtClean="0">
                <a:solidFill>
                  <a:schemeClr val="tx1"/>
                </a:solidFill>
                <a:latin typeface="HGS明朝B" panose="02020800000000000000" pitchFamily="18" charset="-128"/>
                <a:ea typeface="HGS明朝B" panose="02020800000000000000" pitchFamily="18" charset="-128"/>
                <a:cs typeface="+mn-cs"/>
              </a:rPr>
              <a:t>要支援や要介護</a:t>
            </a:r>
            <a:r>
              <a:rPr kumimoji="1" lang="en-US" altLang="ja-JP" sz="1200" b="0" kern="1200" dirty="0" smtClean="0">
                <a:solidFill>
                  <a:schemeClr val="tx1"/>
                </a:solidFill>
                <a:latin typeface="HGS明朝B" panose="02020800000000000000" pitchFamily="18" charset="-128"/>
                <a:ea typeface="HGS明朝B" panose="02020800000000000000" pitchFamily="18" charset="-128"/>
                <a:cs typeface="+mn-cs"/>
              </a:rPr>
              <a:t>1</a:t>
            </a:r>
            <a:r>
              <a:rPr kumimoji="1" lang="ja-JP" altLang="en-US" sz="1200" b="0" kern="1200" dirty="0" smtClean="0">
                <a:solidFill>
                  <a:schemeClr val="tx1"/>
                </a:solidFill>
                <a:latin typeface="HGS明朝B" panose="02020800000000000000" pitchFamily="18" charset="-128"/>
                <a:ea typeface="HGS明朝B" panose="02020800000000000000" pitchFamily="18" charset="-128"/>
                <a:cs typeface="+mn-cs"/>
              </a:rPr>
              <a:t>の軽度者に対する以下の、福祉用具については、介護保険による給付は原則対象外です。</a:t>
            </a:r>
          </a:p>
          <a:p>
            <a:r>
              <a:rPr kumimoji="1" lang="ja-JP" altLang="en-US" sz="1200" b="0" kern="1200" dirty="0" smtClean="0">
                <a:solidFill>
                  <a:schemeClr val="tx1"/>
                </a:solidFill>
                <a:latin typeface="HGS明朝B" panose="02020800000000000000" pitchFamily="18" charset="-128"/>
                <a:ea typeface="HGS明朝B" panose="02020800000000000000" pitchFamily="18" charset="-128"/>
                <a:cs typeface="+mn-cs"/>
              </a:rPr>
              <a:t>しかしながら、厚生労働大臣が定める告示に該当する方については、軽度者であっても例外的に保険給付が認められます。</a:t>
            </a:r>
            <a:endParaRPr kumimoji="1" lang="en-US" altLang="ja-JP" sz="1200" b="0" kern="1200" dirty="0" smtClean="0">
              <a:solidFill>
                <a:schemeClr val="tx1"/>
              </a:solidFill>
              <a:latin typeface="HGS明朝B" panose="02020800000000000000" pitchFamily="18" charset="-128"/>
              <a:ea typeface="HGS明朝B" panose="02020800000000000000" pitchFamily="18" charset="-128"/>
              <a:cs typeface="+mn-cs"/>
            </a:endParaRPr>
          </a:p>
          <a:p>
            <a:r>
              <a:rPr kumimoji="1" lang="ja-JP" altLang="en-US" sz="1200" b="0" kern="1200" dirty="0" smtClean="0">
                <a:solidFill>
                  <a:schemeClr val="tx1"/>
                </a:solidFill>
                <a:latin typeface="HGS明朝B" panose="02020800000000000000" pitchFamily="18" charset="-128"/>
                <a:ea typeface="HGS明朝B" panose="02020800000000000000" pitchFamily="18" charset="-128"/>
                <a:cs typeface="+mn-cs"/>
              </a:rPr>
              <a:t>例外給付をおこなうためには、事前に市の確認が必要な場合と担当ケアマネジャーの判断となる場合があります</a:t>
            </a:r>
            <a:r>
              <a:rPr kumimoji="1" lang="ja-JP" altLang="en-US" sz="800" b="0" kern="1200" dirty="0" smtClean="0">
                <a:solidFill>
                  <a:schemeClr val="tx1"/>
                </a:solidFill>
                <a:latin typeface="HGS明朝B" panose="02020800000000000000" pitchFamily="18" charset="-128"/>
                <a:ea typeface="HGS明朝B" panose="02020800000000000000" pitchFamily="18" charset="-128"/>
                <a:cs typeface="+mn-cs"/>
              </a:rPr>
              <a:t>。</a:t>
            </a:r>
            <a:endParaRPr kumimoji="1" lang="en-US" altLang="ja-JP" sz="800" b="0" kern="1200" dirty="0" smtClean="0">
              <a:solidFill>
                <a:schemeClr val="tx1"/>
              </a:solidFill>
              <a:latin typeface="HGS明朝B" panose="02020800000000000000" pitchFamily="18" charset="-128"/>
              <a:ea typeface="HGS明朝B" panose="020208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800" dirty="0" smtClean="0"/>
              <a:t>※</a:t>
            </a:r>
            <a:r>
              <a:rPr lang="ja-JP" altLang="en-US" sz="800" dirty="0" smtClean="0"/>
              <a:t>自動排泄処理装置については、要支援</a:t>
            </a:r>
            <a:r>
              <a:rPr lang="en-US" altLang="ja-JP" sz="800" dirty="0" smtClean="0"/>
              <a:t>1</a:t>
            </a:r>
            <a:r>
              <a:rPr lang="ja-JP" altLang="en-US" sz="800" dirty="0" smtClean="0"/>
              <a:t>・</a:t>
            </a:r>
            <a:r>
              <a:rPr lang="en-US" altLang="ja-JP" sz="800" dirty="0" smtClean="0"/>
              <a:t>2</a:t>
            </a:r>
            <a:r>
              <a:rPr lang="ja-JP" altLang="en-US" sz="800" dirty="0" err="1" smtClean="0"/>
              <a:t>、</a:t>
            </a:r>
            <a:r>
              <a:rPr lang="ja-JP" altLang="en-US" sz="800" dirty="0" smtClean="0"/>
              <a:t>要介護</a:t>
            </a:r>
            <a:r>
              <a:rPr lang="en-US" altLang="ja-JP" sz="800" dirty="0" smtClean="0"/>
              <a:t>1</a:t>
            </a:r>
            <a:r>
              <a:rPr lang="ja-JP" altLang="en-US" sz="800" dirty="0" smtClean="0"/>
              <a:t>に加えて要介護</a:t>
            </a:r>
            <a:r>
              <a:rPr lang="en-US" altLang="ja-JP" sz="800" dirty="0" smtClean="0"/>
              <a:t>2</a:t>
            </a:r>
            <a:r>
              <a:rPr lang="ja-JP" altLang="en-US" sz="800" dirty="0" smtClean="0"/>
              <a:t>・</a:t>
            </a:r>
            <a:r>
              <a:rPr lang="en-US" altLang="ja-JP" sz="800" dirty="0" smtClean="0"/>
              <a:t>3</a:t>
            </a:r>
            <a:r>
              <a:rPr lang="ja-JP" altLang="en-US" sz="800" dirty="0" smtClean="0"/>
              <a:t>の方も原則給付対象外であり、同様に確認書の提出をお願いしま</a:t>
            </a:r>
            <a:r>
              <a:rPr kumimoji="1" lang="ja-JP" altLang="en-US" sz="800" b="0" kern="1200" dirty="0" smtClean="0">
                <a:solidFill>
                  <a:schemeClr val="tx1"/>
                </a:solidFill>
                <a:latin typeface="HGS明朝B" panose="02020800000000000000" pitchFamily="18" charset="-128"/>
                <a:ea typeface="HGS明朝B" panose="02020800000000000000" pitchFamily="18" charset="-128"/>
                <a:cs typeface="+mn-cs"/>
              </a:rPr>
              <a:t>す。</a:t>
            </a:r>
          </a:p>
          <a:p>
            <a:endParaRPr kumimoji="1" lang="ja-JP" altLang="en-US" dirty="0"/>
          </a:p>
        </p:txBody>
      </p:sp>
      <p:sp>
        <p:nvSpPr>
          <p:cNvPr id="4" name="スライド番号プレースホルダー 3"/>
          <p:cNvSpPr>
            <a:spLocks noGrp="1"/>
          </p:cNvSpPr>
          <p:nvPr>
            <p:ph type="sldNum" sz="quarter" idx="10"/>
          </p:nvPr>
        </p:nvSpPr>
        <p:spPr/>
        <p:txBody>
          <a:bodyPr/>
          <a:lstStyle/>
          <a:p>
            <a:fld id="{97786EC3-110E-48CE-BFC0-60566BBF49B4}" type="slidenum">
              <a:rPr kumimoji="1" lang="ja-JP" altLang="en-US" smtClean="0"/>
              <a:t>5</a:t>
            </a:fld>
            <a:endParaRPr kumimoji="1" lang="ja-JP" altLang="en-US"/>
          </a:p>
        </p:txBody>
      </p:sp>
    </p:spTree>
    <p:extLst>
      <p:ext uri="{BB962C8B-B14F-4D97-AF65-F5344CB8AC3E}">
        <p14:creationId xmlns:p14="http://schemas.microsoft.com/office/powerpoint/2010/main" val="3957633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申請方法や市の確認が必要な条件等は市のホームページにチェックシートとして掲載していますので、そちらから確認をお願いします。</a:t>
            </a:r>
            <a:endParaRPr kumimoji="1" lang="en-US" altLang="ja-JP" dirty="0" smtClean="0"/>
          </a:p>
          <a:p>
            <a:r>
              <a:rPr kumimoji="1" lang="ja-JP" altLang="en-US" dirty="0" smtClean="0"/>
              <a:t>申請にあたっての注意点をいくつかお話しします。</a:t>
            </a:r>
            <a:endParaRPr kumimoji="1" lang="en-US" altLang="ja-JP" dirty="0" smtClean="0"/>
          </a:p>
          <a:p>
            <a:r>
              <a:rPr kumimoji="1" lang="ja-JP" altLang="en-US" dirty="0" smtClean="0"/>
              <a:t>一つ目に、申請は、原則、福祉用具を利用開始する前にお願いいたします。</a:t>
            </a:r>
            <a:endParaRPr kumimoji="1" lang="en-US" altLang="ja-JP" dirty="0" smtClean="0"/>
          </a:p>
          <a:p>
            <a:r>
              <a:rPr kumimoji="1" lang="ja-JP" altLang="en-US" dirty="0" smtClean="0"/>
              <a:t>二つ目に、付属品の貸与がある場合、その付属品の名称まで記載をお願いします。例えば、かっこサイドレール、柵と記入をしてください。</a:t>
            </a:r>
            <a:endParaRPr kumimoji="1" lang="en-US" altLang="ja-JP" dirty="0" smtClean="0"/>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97786EC3-110E-48CE-BFC0-60566BBF49B4}" type="slidenum">
              <a:rPr kumimoji="1" lang="ja-JP" altLang="en-US" smtClean="0"/>
              <a:t>6</a:t>
            </a:fld>
            <a:endParaRPr kumimoji="1" lang="ja-JP" altLang="en-US"/>
          </a:p>
        </p:txBody>
      </p:sp>
    </p:spTree>
    <p:extLst>
      <p:ext uri="{BB962C8B-B14F-4D97-AF65-F5344CB8AC3E}">
        <p14:creationId xmlns:p14="http://schemas.microsoft.com/office/powerpoint/2010/main" val="2669811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続いて、主治医から得た情報についてです。</a:t>
            </a:r>
          </a:p>
          <a:p>
            <a:r>
              <a:rPr kumimoji="1" lang="ja-JP" altLang="ja-JP" sz="1200" kern="1200" dirty="0" smtClean="0">
                <a:solidFill>
                  <a:schemeClr val="tx1"/>
                </a:solidFill>
                <a:effectLst/>
                <a:latin typeface="+mn-lt"/>
                <a:ea typeface="+mn-ea"/>
                <a:cs typeface="+mn-cs"/>
              </a:rPr>
              <a:t>記載する内容として、病院の名前、医師の名前、確認した日付の記載をお願いします。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そして、利用者の身体状況（</a:t>
            </a:r>
            <a:r>
              <a:rPr kumimoji="1" lang="en-US" altLang="ja-JP" sz="1200" kern="1200" dirty="0" err="1" smtClean="0">
                <a:solidFill>
                  <a:schemeClr val="tx1"/>
                </a:solidFill>
                <a:effectLst/>
                <a:latin typeface="+mn-lt"/>
                <a:ea typeface="+mn-ea"/>
                <a:cs typeface="+mn-cs"/>
              </a:rPr>
              <a:t>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iii</a:t>
            </a:r>
            <a:r>
              <a:rPr kumimoji="1" lang="ja-JP" altLang="ja-JP" sz="1200" kern="1200" dirty="0" smtClean="0">
                <a:solidFill>
                  <a:schemeClr val="tx1"/>
                </a:solidFill>
                <a:effectLst/>
                <a:latin typeface="+mn-lt"/>
                <a:ea typeface="+mn-ea"/>
                <a:cs typeface="+mn-cs"/>
              </a:rPr>
              <a:t>）のどれに該当するのかを確認し、その旨の明記をお願いします。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97786EC3-110E-48CE-BFC0-60566BBF49B4}" type="slidenum">
              <a:rPr kumimoji="1" lang="ja-JP" altLang="en-US" smtClean="0"/>
              <a:t>7</a:t>
            </a:fld>
            <a:endParaRPr kumimoji="1" lang="ja-JP" altLang="en-US"/>
          </a:p>
        </p:txBody>
      </p:sp>
    </p:spTree>
    <p:extLst>
      <p:ext uri="{BB962C8B-B14F-4D97-AF65-F5344CB8AC3E}">
        <p14:creationId xmlns:p14="http://schemas.microsoft.com/office/powerpoint/2010/main" val="1019700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次に、主治医への確認はサービス担当者会議の同日またはそれより前に行なってください。</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主治医から得た情報を示す書類は、別途添付していただくか、サービス担当者会議の要点に記載していただいても問題ありません。</a:t>
            </a:r>
          </a:p>
          <a:p>
            <a:r>
              <a:rPr kumimoji="1" lang="ja-JP" altLang="ja-JP" sz="1200" kern="1200" dirty="0" smtClean="0">
                <a:solidFill>
                  <a:schemeClr val="tx1"/>
                </a:solidFill>
                <a:effectLst/>
                <a:latin typeface="+mn-lt"/>
                <a:ea typeface="+mn-ea"/>
                <a:cs typeface="+mn-cs"/>
              </a:rPr>
              <a:t>主治医への確認方法として、書面でも電話でも大丈夫です。</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lang="ja-JP" altLang="en-US" u="none" dirty="0" smtClean="0">
                <a:latin typeface="HGS明朝B" panose="02020800000000000000" pitchFamily="18" charset="-128"/>
                <a:ea typeface="HGS明朝B" panose="02020800000000000000" pitchFamily="18" charset="-128"/>
              </a:rPr>
              <a:t>軽度者にかかる指定居宅（介護予防）福祉用具貸与の例外給付確認書の申請については以上となります。</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97786EC3-110E-48CE-BFC0-60566BBF49B4}" type="slidenum">
              <a:rPr kumimoji="1" lang="ja-JP" altLang="en-US" smtClean="0"/>
              <a:t>8</a:t>
            </a:fld>
            <a:endParaRPr kumimoji="1" lang="ja-JP" altLang="en-US"/>
          </a:p>
        </p:txBody>
      </p:sp>
    </p:spTree>
    <p:extLst>
      <p:ext uri="{BB962C8B-B14F-4D97-AF65-F5344CB8AC3E}">
        <p14:creationId xmlns:p14="http://schemas.microsoft.com/office/powerpoint/2010/main" val="3036267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次に施設入所等における負担限度額認定申請について、説明いたします。</a:t>
            </a:r>
            <a:endParaRPr kumimoji="1" lang="en-US" altLang="ja-JP" dirty="0" smtClean="0"/>
          </a:p>
          <a:p>
            <a:endParaRPr kumimoji="1" lang="en-US" altLang="ja-JP" dirty="0" smtClean="0"/>
          </a:p>
          <a:p>
            <a:r>
              <a:rPr kumimoji="1" lang="ja-JP" altLang="en-US" dirty="0" smtClean="0"/>
              <a:t>こちらの制度は、低所得の方が経済的理由で介護保険施設が利用できないことがないよう、</a:t>
            </a:r>
            <a:endParaRPr kumimoji="1" lang="en-US" altLang="ja-JP" dirty="0" smtClean="0"/>
          </a:p>
          <a:p>
            <a:r>
              <a:rPr kumimoji="1" lang="ja-JP" altLang="en-US" dirty="0" smtClean="0"/>
              <a:t>申請して認められた場合は、居住費等・食費は負担限度額までの負担になり、　</a:t>
            </a:r>
            <a:endParaRPr kumimoji="1" lang="en-US" altLang="ja-JP" dirty="0" smtClean="0"/>
          </a:p>
          <a:p>
            <a:r>
              <a:rPr kumimoji="1" lang="ja-JP" altLang="en-US" dirty="0" smtClean="0"/>
              <a:t>超えた部分については介護保険の「特定入所者介護サービス費」でまかなわれます。</a:t>
            </a:r>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97786EC3-110E-48CE-BFC0-60566BBF49B4}" type="slidenum">
              <a:rPr kumimoji="1" lang="ja-JP" altLang="en-US" smtClean="0"/>
              <a:t>9</a:t>
            </a:fld>
            <a:endParaRPr kumimoji="1" lang="ja-JP" altLang="en-US"/>
          </a:p>
        </p:txBody>
      </p:sp>
    </p:spTree>
    <p:extLst>
      <p:ext uri="{BB962C8B-B14F-4D97-AF65-F5344CB8AC3E}">
        <p14:creationId xmlns:p14="http://schemas.microsoft.com/office/powerpoint/2010/main" val="8168838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0646425-3099-494F-B42C-B29002372912}" type="datetimeFigureOut">
              <a:rPr kumimoji="1" lang="ja-JP" altLang="en-US" smtClean="0"/>
              <a:t>2023/10/10</a:t>
            </a:fld>
            <a:endParaRPr kumimoji="1" lang="ja-JP" altLang="en-US"/>
          </a:p>
        </p:txBody>
      </p:sp>
      <p:sp>
        <p:nvSpPr>
          <p:cNvPr id="5" name="Footer Placeholder 4"/>
          <p:cNvSpPr>
            <a:spLocks noGrp="1"/>
          </p:cNvSpPr>
          <p:nvPr>
            <p:ph type="ftr" sz="quarter" idx="11"/>
          </p:nvPr>
        </p:nvSpPr>
        <p:spPr>
          <a:xfrm>
            <a:off x="2692397" y="5037663"/>
            <a:ext cx="5214635" cy="279400"/>
          </a:xfrm>
        </p:spPr>
        <p:txBody>
          <a:bodyPr/>
          <a:lstStyle/>
          <a:p>
            <a:endParaRPr kumimoji="1" lang="ja-JP" altLang="en-US"/>
          </a:p>
        </p:txBody>
      </p:sp>
      <p:sp>
        <p:nvSpPr>
          <p:cNvPr id="6" name="Slide Number Placeholder 5"/>
          <p:cNvSpPr>
            <a:spLocks noGrp="1"/>
          </p:cNvSpPr>
          <p:nvPr>
            <p:ph type="sldNum" sz="quarter" idx="12"/>
          </p:nvPr>
        </p:nvSpPr>
        <p:spPr>
          <a:xfrm>
            <a:off x="8956900" y="5037663"/>
            <a:ext cx="551167" cy="279400"/>
          </a:xfrm>
        </p:spPr>
        <p:txBody>
          <a:bodyPr/>
          <a:lstStyle/>
          <a:p>
            <a:fld id="{18B91A09-0BE6-460E-90EE-9646F6CD9607}" type="slidenum">
              <a:rPr kumimoji="1" lang="ja-JP" altLang="en-US" smtClean="0"/>
              <a:t>‹#›</a:t>
            </a:fld>
            <a:endParaRPr kumimoji="1" lang="ja-JP" alt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5319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0646425-3099-494F-B42C-B29002372912}" type="datetimeFigureOut">
              <a:rPr kumimoji="1" lang="ja-JP" altLang="en-US" smtClean="0"/>
              <a:t>2023/10/10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8B91A09-0BE6-460E-90EE-9646F6CD9607}" type="slidenum">
              <a:rPr kumimoji="1" lang="ja-JP" altLang="en-US" smtClean="0"/>
              <a:t>‹#›</a:t>
            </a:fld>
            <a:endParaRPr kumimoji="1" lang="ja-JP" altLang="en-US"/>
          </a:p>
        </p:txBody>
      </p:sp>
    </p:spTree>
    <p:extLst>
      <p:ext uri="{BB962C8B-B14F-4D97-AF65-F5344CB8AC3E}">
        <p14:creationId xmlns:p14="http://schemas.microsoft.com/office/powerpoint/2010/main" val="1420085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D0646425-3099-494F-B42C-B29002372912}" type="datetimeFigureOut">
              <a:rPr kumimoji="1" lang="ja-JP" altLang="en-US" smtClean="0"/>
              <a:t>2023/10/10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B91A09-0BE6-460E-90EE-9646F6CD9607}" type="slidenum">
              <a:rPr kumimoji="1" lang="ja-JP" altLang="en-US" smtClean="0"/>
              <a:t>‹#›</a:t>
            </a:fld>
            <a:endParaRPr kumimoji="1" lang="ja-JP" alt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44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D0646425-3099-494F-B42C-B29002372912}" type="datetimeFigureOut">
              <a:rPr kumimoji="1" lang="ja-JP" altLang="en-US" smtClean="0"/>
              <a:t>2023/10/10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B91A09-0BE6-460E-90EE-9646F6CD9607}" type="slidenum">
              <a:rPr kumimoji="1" lang="ja-JP" altLang="en-US" smtClean="0"/>
              <a:t>‹#›</a:t>
            </a:fld>
            <a:endParaRPr kumimoji="1" lang="ja-JP" alt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3619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D0646425-3099-494F-B42C-B29002372912}" type="datetimeFigureOut">
              <a:rPr kumimoji="1" lang="ja-JP" altLang="en-US" smtClean="0"/>
              <a:t>2023/10/10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B91A09-0BE6-460E-90EE-9646F6CD9607}" type="slidenum">
              <a:rPr kumimoji="1" lang="ja-JP" altLang="en-US" smtClean="0"/>
              <a:t>‹#›</a:t>
            </a:fld>
            <a:endParaRPr kumimoji="1" lang="ja-JP" altLang="en-US"/>
          </a:p>
        </p:txBody>
      </p:sp>
    </p:spTree>
    <p:extLst>
      <p:ext uri="{BB962C8B-B14F-4D97-AF65-F5344CB8AC3E}">
        <p14:creationId xmlns:p14="http://schemas.microsoft.com/office/powerpoint/2010/main" val="4252162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ja-JP" altLang="en-US" smtClean="0"/>
              <a:t>マスター タイトルの書式設定</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D0646425-3099-494F-B42C-B29002372912}" type="datetimeFigureOut">
              <a:rPr kumimoji="1" lang="ja-JP" altLang="en-US" smtClean="0"/>
              <a:t>2023/10/10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B91A09-0BE6-460E-90EE-9646F6CD9607}" type="slidenum">
              <a:rPr kumimoji="1" lang="ja-JP" altLang="en-US" smtClean="0"/>
              <a:t>‹#›</a:t>
            </a:fld>
            <a:endParaRPr kumimoji="1" lang="ja-JP" alt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5123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ja-JP" altLang="en-US" smtClean="0"/>
              <a:t>マスター タイトルの書式設定</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D0646425-3099-494F-B42C-B29002372912}" type="datetimeFigureOut">
              <a:rPr kumimoji="1" lang="ja-JP" altLang="en-US" smtClean="0"/>
              <a:t>2023/10/10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B91A09-0BE6-460E-90EE-9646F6CD9607}" type="slidenum">
              <a:rPr kumimoji="1" lang="ja-JP" altLang="en-US" smtClean="0"/>
              <a:t>‹#›</a:t>
            </a:fld>
            <a:endParaRPr kumimoji="1" lang="ja-JP" alt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77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0646425-3099-494F-B42C-B29002372912}" type="datetimeFigureOut">
              <a:rPr kumimoji="1" lang="ja-JP" altLang="en-US" smtClean="0"/>
              <a:t>2023/10/10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B91A09-0BE6-460E-90EE-9646F6CD9607}" type="slidenum">
              <a:rPr kumimoji="1" lang="ja-JP" altLang="en-US" smtClean="0"/>
              <a:t>‹#›</a:t>
            </a:fld>
            <a:endParaRPr kumimoji="1" lang="ja-JP"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0439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0646425-3099-494F-B42C-B29002372912}" type="datetimeFigureOut">
              <a:rPr kumimoji="1" lang="ja-JP" altLang="en-US" smtClean="0"/>
              <a:t>2023/10/10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B91A09-0BE6-460E-90EE-9646F6CD9607}" type="slidenum">
              <a:rPr kumimoji="1" lang="ja-JP" altLang="en-US" smtClean="0"/>
              <a:t>‹#›</a:t>
            </a:fld>
            <a:endParaRPr kumimoji="1" lang="ja-JP" alt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6033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0646425-3099-494F-B42C-B29002372912}" type="datetimeFigureOut">
              <a:rPr kumimoji="1" lang="ja-JP" altLang="en-US" smtClean="0"/>
              <a:t>2023/10/10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B91A09-0BE6-460E-90EE-9646F6CD9607}" type="slidenum">
              <a:rPr kumimoji="1" lang="ja-JP" altLang="en-US" smtClean="0"/>
              <a:t>‹#›</a:t>
            </a:fld>
            <a:endParaRPr kumimoji="1" lang="ja-JP" altLang="en-US"/>
          </a:p>
        </p:txBody>
      </p:sp>
    </p:spTree>
    <p:extLst>
      <p:ext uri="{BB962C8B-B14F-4D97-AF65-F5344CB8AC3E}">
        <p14:creationId xmlns:p14="http://schemas.microsoft.com/office/powerpoint/2010/main" val="4199088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D0646425-3099-494F-B42C-B29002372912}" type="datetimeFigureOut">
              <a:rPr kumimoji="1" lang="ja-JP" altLang="en-US" smtClean="0"/>
              <a:t>2023/10/10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8B91A09-0BE6-460E-90EE-9646F6CD9607}" type="slidenum">
              <a:rPr kumimoji="1" lang="ja-JP" altLang="en-US" smtClean="0"/>
              <a:t>‹#›</a:t>
            </a:fld>
            <a:endParaRPr kumimoji="1" lang="ja-JP" alt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1510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D0646425-3099-494F-B42C-B29002372912}" type="datetimeFigureOut">
              <a:rPr kumimoji="1" lang="ja-JP" altLang="en-US" smtClean="0"/>
              <a:t>2023/10/10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8B91A09-0BE6-460E-90EE-9646F6CD9607}" type="slidenum">
              <a:rPr kumimoji="1" lang="ja-JP" altLang="en-US" smtClean="0"/>
              <a:t>‹#›</a:t>
            </a:fld>
            <a:endParaRPr kumimoji="1" lang="ja-JP" altLang="en-US"/>
          </a:p>
        </p:txBody>
      </p:sp>
    </p:spTree>
    <p:extLst>
      <p:ext uri="{BB962C8B-B14F-4D97-AF65-F5344CB8AC3E}">
        <p14:creationId xmlns:p14="http://schemas.microsoft.com/office/powerpoint/2010/main" val="201074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D0646425-3099-494F-B42C-B29002372912}" type="datetimeFigureOut">
              <a:rPr kumimoji="1" lang="ja-JP" altLang="en-US" smtClean="0"/>
              <a:t>2023/10/10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8B91A09-0BE6-460E-90EE-9646F6CD9607}" type="slidenum">
              <a:rPr kumimoji="1" lang="ja-JP" altLang="en-US" smtClean="0"/>
              <a:t>‹#›</a:t>
            </a:fld>
            <a:endParaRPr kumimoji="1" lang="ja-JP" alt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8344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D0646425-3099-494F-B42C-B29002372912}" type="datetimeFigureOut">
              <a:rPr kumimoji="1" lang="ja-JP" altLang="en-US" smtClean="0"/>
              <a:t>2023/10/10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8B91A09-0BE6-460E-90EE-9646F6CD9607}" type="slidenum">
              <a:rPr kumimoji="1" lang="ja-JP" altLang="en-US" smtClean="0"/>
              <a:t>‹#›</a:t>
            </a:fld>
            <a:endParaRPr kumimoji="1" lang="ja-JP"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9295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646425-3099-494F-B42C-B29002372912}" type="datetimeFigureOut">
              <a:rPr kumimoji="1" lang="ja-JP" altLang="en-US" smtClean="0"/>
              <a:t>2023/10/10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8B91A09-0BE6-460E-90EE-9646F6CD9607}" type="slidenum">
              <a:rPr kumimoji="1" lang="ja-JP" altLang="en-US" smtClean="0"/>
              <a:t>‹#›</a:t>
            </a:fld>
            <a:endParaRPr kumimoji="1" lang="ja-JP" altLang="en-US"/>
          </a:p>
        </p:txBody>
      </p:sp>
    </p:spTree>
    <p:extLst>
      <p:ext uri="{BB962C8B-B14F-4D97-AF65-F5344CB8AC3E}">
        <p14:creationId xmlns:p14="http://schemas.microsoft.com/office/powerpoint/2010/main" val="2904441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0646425-3099-494F-B42C-B29002372912}" type="datetimeFigureOut">
              <a:rPr kumimoji="1" lang="ja-JP" altLang="en-US" smtClean="0"/>
              <a:t>2023/10/10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8B91A09-0BE6-460E-90EE-9646F6CD9607}" type="slidenum">
              <a:rPr kumimoji="1" lang="ja-JP" altLang="en-US" smtClean="0"/>
              <a:t>‹#›</a:t>
            </a:fld>
            <a:endParaRPr kumimoji="1" lang="ja-JP" alt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2596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ja-JP" altLang="en-US" smtClean="0"/>
              <a:t>マスター タイトルの書式設定</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0646425-3099-494F-B42C-B29002372912}" type="datetimeFigureOut">
              <a:rPr kumimoji="1" lang="ja-JP" altLang="en-US" smtClean="0"/>
              <a:t>2023/10/10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8B91A09-0BE6-460E-90EE-9646F6CD9607}" type="slidenum">
              <a:rPr kumimoji="1" lang="ja-JP" altLang="en-US" smtClean="0"/>
              <a:t>‹#›</a:t>
            </a:fld>
            <a:endParaRPr kumimoji="1" lang="ja-JP" altLang="en-US"/>
          </a:p>
        </p:txBody>
      </p:sp>
    </p:spTree>
    <p:extLst>
      <p:ext uri="{BB962C8B-B14F-4D97-AF65-F5344CB8AC3E}">
        <p14:creationId xmlns:p14="http://schemas.microsoft.com/office/powerpoint/2010/main" val="4256666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0646425-3099-494F-B42C-B29002372912}" type="datetimeFigureOut">
              <a:rPr kumimoji="1" lang="ja-JP" altLang="en-US" smtClean="0"/>
              <a:t>2023/10/10</a:t>
            </a:fld>
            <a:endParaRPr kumimoji="1" lang="ja-JP" alt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8B91A09-0BE6-460E-90EE-9646F6CD9607}" type="slidenum">
              <a:rPr kumimoji="1" lang="ja-JP" altLang="en-US" smtClean="0"/>
              <a:t>‹#›</a:t>
            </a:fld>
            <a:endParaRPr kumimoji="1" lang="ja-JP" altLang="en-US"/>
          </a:p>
        </p:txBody>
      </p:sp>
    </p:spTree>
    <p:extLst>
      <p:ext uri="{BB962C8B-B14F-4D97-AF65-F5344CB8AC3E}">
        <p14:creationId xmlns:p14="http://schemas.microsoft.com/office/powerpoint/2010/main" val="182553244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kumimoji="1" sz="44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hyperlink" Target="https://www.mhlw.go.jp/stf/seisakunitsuite/bunya/hukushi_kaigo/kaigo_koureisha/douga_00002.html"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706045" y="2976599"/>
            <a:ext cx="6815669" cy="1515533"/>
          </a:xfrm>
        </p:spPr>
        <p:txBody>
          <a:bodyPr/>
          <a:lstStyle/>
          <a:p>
            <a:r>
              <a:rPr kumimoji="1" lang="ja-JP" altLang="en-US" dirty="0" smtClean="0">
                <a:latin typeface="UD デジタル 教科書体 NK-B" panose="02020700000000000000" pitchFamily="18" charset="-128"/>
                <a:ea typeface="UD デジタル 教科書体 NK-B" panose="02020700000000000000" pitchFamily="18" charset="-128"/>
              </a:rPr>
              <a:t>令和５年度</a:t>
            </a:r>
            <a:r>
              <a:rPr kumimoji="1" lang="en-US" altLang="ja-JP" dirty="0" smtClean="0">
                <a:latin typeface="UD デジタル 教科書体 NK-B" panose="02020700000000000000" pitchFamily="18" charset="-128"/>
                <a:ea typeface="UD デジタル 教科書体 NK-B" panose="02020700000000000000" pitchFamily="18" charset="-128"/>
              </a:rPr>
              <a:t/>
            </a:r>
            <a:br>
              <a:rPr kumimoji="1" lang="en-US" altLang="ja-JP" dirty="0" smtClean="0">
                <a:latin typeface="UD デジタル 教科書体 NK-B" panose="02020700000000000000" pitchFamily="18" charset="-128"/>
                <a:ea typeface="UD デジタル 教科書体 NK-B" panose="02020700000000000000" pitchFamily="18" charset="-128"/>
              </a:rPr>
            </a:br>
            <a:r>
              <a:rPr lang="ja-JP" altLang="en-US" dirty="0">
                <a:latin typeface="UD デジタル 教科書体 NK-B" panose="02020700000000000000" pitchFamily="18" charset="-128"/>
                <a:ea typeface="UD デジタル 教科書体 NK-B" panose="02020700000000000000" pitchFamily="18" charset="-128"/>
              </a:rPr>
              <a:t>地域</a:t>
            </a:r>
            <a:r>
              <a:rPr lang="ja-JP" altLang="en-US" dirty="0" smtClean="0">
                <a:latin typeface="UD デジタル 教科書体 NK-B" panose="02020700000000000000" pitchFamily="18" charset="-128"/>
                <a:ea typeface="UD デジタル 教科書体 NK-B" panose="02020700000000000000" pitchFamily="18" charset="-128"/>
              </a:rPr>
              <a:t>密着型事業所</a:t>
            </a:r>
            <a:r>
              <a:rPr lang="en-US" altLang="ja-JP" dirty="0" smtClean="0">
                <a:latin typeface="UD デジタル 教科書体 NK-B" panose="02020700000000000000" pitchFamily="18" charset="-128"/>
                <a:ea typeface="UD デジタル 教科書体 NK-B" panose="02020700000000000000" pitchFamily="18" charset="-128"/>
              </a:rPr>
              <a:t/>
            </a:r>
            <a:br>
              <a:rPr lang="en-US" altLang="ja-JP" dirty="0" smtClean="0">
                <a:latin typeface="UD デジタル 教科書体 NK-B" panose="02020700000000000000" pitchFamily="18" charset="-128"/>
                <a:ea typeface="UD デジタル 教科書体 NK-B" panose="02020700000000000000" pitchFamily="18" charset="-128"/>
              </a:rPr>
            </a:br>
            <a:r>
              <a:rPr lang="ja-JP" altLang="en-US" dirty="0" smtClean="0">
                <a:latin typeface="UD デジタル 教科書体 NK-B" panose="02020700000000000000" pitchFamily="18" charset="-128"/>
                <a:ea typeface="UD デジタル 教科書体 NK-B" panose="02020700000000000000" pitchFamily="18" charset="-128"/>
              </a:rPr>
              <a:t>集団指導講習</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3643126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841913" y="3491883"/>
            <a:ext cx="8423564" cy="498764"/>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ea"/>
              <a:ea typeface="+mj-ea"/>
            </a:endParaRPr>
          </a:p>
        </p:txBody>
      </p:sp>
      <p:sp>
        <p:nvSpPr>
          <p:cNvPr id="3" name="タイトル 2"/>
          <p:cNvSpPr>
            <a:spLocks noGrp="1"/>
          </p:cNvSpPr>
          <p:nvPr>
            <p:ph type="title"/>
          </p:nvPr>
        </p:nvSpPr>
        <p:spPr>
          <a:xfrm>
            <a:off x="715075" y="665312"/>
            <a:ext cx="6505477" cy="776502"/>
          </a:xfrm>
        </p:spPr>
        <p:txBody>
          <a:bodyPr>
            <a:normAutofit/>
          </a:bodyPr>
          <a:lstStyle/>
          <a:p>
            <a:r>
              <a:rPr kumimoji="1" lang="ja-JP" altLang="en-US" b="1" u="sng" dirty="0" smtClean="0"/>
              <a:t>負担限度額認定</a:t>
            </a:r>
            <a:r>
              <a:rPr kumimoji="1" lang="ja-JP" altLang="en-US" sz="3600" u="sng" dirty="0" smtClean="0"/>
              <a:t>について</a:t>
            </a:r>
            <a:endParaRPr kumimoji="1" lang="ja-JP" altLang="en-US" u="sng" dirty="0"/>
          </a:p>
        </p:txBody>
      </p:sp>
      <p:graphicFrame>
        <p:nvGraphicFramePr>
          <p:cNvPr id="5" name="表 4"/>
          <p:cNvGraphicFramePr>
            <a:graphicFrameLocks noGrp="1"/>
          </p:cNvGraphicFramePr>
          <p:nvPr>
            <p:extLst/>
          </p:nvPr>
        </p:nvGraphicFramePr>
        <p:xfrm>
          <a:off x="587140" y="1674796"/>
          <a:ext cx="10953552" cy="3884220"/>
        </p:xfrm>
        <a:graphic>
          <a:graphicData uri="http://schemas.openxmlformats.org/drawingml/2006/table">
            <a:tbl>
              <a:tblPr firstRow="1" bandRow="1"/>
              <a:tblGrid>
                <a:gridCol w="989722">
                  <a:extLst>
                    <a:ext uri="{9D8B030D-6E8A-4147-A177-3AD203B41FA5}">
                      <a16:colId xmlns:a16="http://schemas.microsoft.com/office/drawing/2014/main" val="3406013199"/>
                    </a:ext>
                  </a:extLst>
                </a:gridCol>
                <a:gridCol w="4410052">
                  <a:extLst>
                    <a:ext uri="{9D8B030D-6E8A-4147-A177-3AD203B41FA5}">
                      <a16:colId xmlns:a16="http://schemas.microsoft.com/office/drawing/2014/main" val="2042396096"/>
                    </a:ext>
                  </a:extLst>
                </a:gridCol>
                <a:gridCol w="875899">
                  <a:extLst>
                    <a:ext uri="{9D8B030D-6E8A-4147-A177-3AD203B41FA5}">
                      <a16:colId xmlns:a16="http://schemas.microsoft.com/office/drawing/2014/main" val="3537096234"/>
                    </a:ext>
                  </a:extLst>
                </a:gridCol>
                <a:gridCol w="1126155">
                  <a:extLst>
                    <a:ext uri="{9D8B030D-6E8A-4147-A177-3AD203B41FA5}">
                      <a16:colId xmlns:a16="http://schemas.microsoft.com/office/drawing/2014/main" val="117949822"/>
                    </a:ext>
                  </a:extLst>
                </a:gridCol>
                <a:gridCol w="1049154">
                  <a:extLst>
                    <a:ext uri="{9D8B030D-6E8A-4147-A177-3AD203B41FA5}">
                      <a16:colId xmlns:a16="http://schemas.microsoft.com/office/drawing/2014/main" val="965081908"/>
                    </a:ext>
                  </a:extLst>
                </a:gridCol>
                <a:gridCol w="741145">
                  <a:extLst>
                    <a:ext uri="{9D8B030D-6E8A-4147-A177-3AD203B41FA5}">
                      <a16:colId xmlns:a16="http://schemas.microsoft.com/office/drawing/2014/main" val="2745727692"/>
                    </a:ext>
                  </a:extLst>
                </a:gridCol>
                <a:gridCol w="914400">
                  <a:extLst>
                    <a:ext uri="{9D8B030D-6E8A-4147-A177-3AD203B41FA5}">
                      <a16:colId xmlns:a16="http://schemas.microsoft.com/office/drawing/2014/main" val="3475386678"/>
                    </a:ext>
                  </a:extLst>
                </a:gridCol>
                <a:gridCol w="847025">
                  <a:extLst>
                    <a:ext uri="{9D8B030D-6E8A-4147-A177-3AD203B41FA5}">
                      <a16:colId xmlns:a16="http://schemas.microsoft.com/office/drawing/2014/main" val="2442021984"/>
                    </a:ext>
                  </a:extLst>
                </a:gridCol>
              </a:tblGrid>
              <a:tr h="351261">
                <a:tc rowSpan="2" gridSpan="2">
                  <a:txBody>
                    <a:bodyPr/>
                    <a:lstStyle/>
                    <a:p>
                      <a:pPr algn="ctr"/>
                      <a:r>
                        <a:rPr kumimoji="1" lang="ja-JP" altLang="en-US" sz="1800" dirty="0" smtClean="0">
                          <a:latin typeface="+mj-ea"/>
                          <a:ea typeface="+mj-ea"/>
                        </a:rPr>
                        <a:t>利用者負担段階</a:t>
                      </a:r>
                      <a:endParaRPr kumimoji="1" lang="ja-JP" altLang="en-US" sz="1800" dirty="0">
                        <a:latin typeface="+mj-ea"/>
                        <a:ea typeface="+mj-ea"/>
                      </a:endParaRPr>
                    </a:p>
                  </a:txBody>
                  <a:tcPr anchor="ctr">
                    <a:solidFill>
                      <a:schemeClr val="accent2">
                        <a:lumMod val="20000"/>
                        <a:lumOff val="80000"/>
                      </a:schemeClr>
                    </a:solidFill>
                  </a:tcPr>
                </a:tc>
                <a:tc rowSpan="2" hMerge="1">
                  <a:txBody>
                    <a:bodyPr/>
                    <a:lstStyle/>
                    <a:p>
                      <a:endParaRPr kumimoji="1" lang="ja-JP" altLang="en-US" sz="1600" dirty="0">
                        <a:latin typeface="+mj-ea"/>
                        <a:ea typeface="+mj-ea"/>
                      </a:endParaRPr>
                    </a:p>
                  </a:txBody>
                  <a:tcPr/>
                </a:tc>
                <a:tc gridSpan="4">
                  <a:txBody>
                    <a:bodyPr/>
                    <a:lstStyle/>
                    <a:p>
                      <a:pPr algn="ctr"/>
                      <a:r>
                        <a:rPr kumimoji="1" lang="ja-JP" altLang="en-US" sz="1800" dirty="0" smtClean="0">
                          <a:latin typeface="+mj-ea"/>
                          <a:ea typeface="+mj-ea"/>
                        </a:rPr>
                        <a:t>居住費等</a:t>
                      </a:r>
                      <a:endParaRPr kumimoji="1" lang="ja-JP" altLang="en-US" sz="1800" dirty="0">
                        <a:latin typeface="+mj-ea"/>
                        <a:ea typeface="+mj-ea"/>
                      </a:endParaRPr>
                    </a:p>
                  </a:txBody>
                  <a:tcPr anchor="ctr">
                    <a:solidFill>
                      <a:schemeClr val="accent2">
                        <a:lumMod val="20000"/>
                        <a:lumOff val="80000"/>
                      </a:schemeClr>
                    </a:solidFill>
                  </a:tcPr>
                </a:tc>
                <a:tc hMerge="1">
                  <a:txBody>
                    <a:bodyPr/>
                    <a:lstStyle/>
                    <a:p>
                      <a:endParaRPr kumimoji="1" lang="ja-JP" altLang="en-US" sz="1600" dirty="0">
                        <a:latin typeface="+mj-ea"/>
                        <a:ea typeface="+mj-ea"/>
                      </a:endParaRPr>
                    </a:p>
                  </a:txBody>
                  <a:tcPr/>
                </a:tc>
                <a:tc hMerge="1">
                  <a:txBody>
                    <a:bodyPr/>
                    <a:lstStyle/>
                    <a:p>
                      <a:endParaRPr kumimoji="1" lang="ja-JP" altLang="en-US" sz="1600" dirty="0">
                        <a:latin typeface="+mj-ea"/>
                        <a:ea typeface="+mj-ea"/>
                      </a:endParaRPr>
                    </a:p>
                  </a:txBody>
                  <a:tcPr/>
                </a:tc>
                <a:tc hMerge="1">
                  <a:txBody>
                    <a:bodyPr/>
                    <a:lstStyle/>
                    <a:p>
                      <a:endParaRPr kumimoji="1" lang="ja-JP" altLang="en-US" sz="1600" dirty="0">
                        <a:latin typeface="+mj-ea"/>
                        <a:ea typeface="+mj-ea"/>
                      </a:endParaRPr>
                    </a:p>
                  </a:txBody>
                  <a:tcPr/>
                </a:tc>
                <a:tc gridSpan="2">
                  <a:txBody>
                    <a:bodyPr/>
                    <a:lstStyle/>
                    <a:p>
                      <a:pPr algn="ctr"/>
                      <a:r>
                        <a:rPr kumimoji="1" lang="ja-JP" altLang="en-US" sz="1800" dirty="0" smtClean="0">
                          <a:latin typeface="+mj-ea"/>
                          <a:ea typeface="+mj-ea"/>
                        </a:rPr>
                        <a:t>食費</a:t>
                      </a:r>
                      <a:endParaRPr kumimoji="1" lang="en-US" altLang="ja-JP" sz="1800" dirty="0" smtClean="0">
                        <a:latin typeface="+mj-ea"/>
                        <a:ea typeface="+mj-ea"/>
                      </a:endParaRPr>
                    </a:p>
                  </a:txBody>
                  <a:tcPr anchor="ctr">
                    <a:solidFill>
                      <a:schemeClr val="accent2">
                        <a:lumMod val="20000"/>
                        <a:lumOff val="80000"/>
                      </a:schemeClr>
                    </a:solidFill>
                  </a:tcPr>
                </a:tc>
                <a:tc hMerge="1">
                  <a:txBody>
                    <a:bodyPr/>
                    <a:lstStyle/>
                    <a:p>
                      <a:endParaRPr kumimoji="1" lang="ja-JP" altLang="en-US" sz="1600" dirty="0">
                        <a:latin typeface="+mj-ea"/>
                        <a:ea typeface="+mj-ea"/>
                      </a:endParaRPr>
                    </a:p>
                  </a:txBody>
                  <a:tcPr/>
                </a:tc>
                <a:extLst>
                  <a:ext uri="{0D108BD9-81ED-4DB2-BD59-A6C34878D82A}">
                    <a16:rowId xmlns:a16="http://schemas.microsoft.com/office/drawing/2014/main" val="3944156718"/>
                  </a:ext>
                </a:extLst>
              </a:tr>
              <a:tr h="439076">
                <a:tc gridSpan="2" vMerge="1">
                  <a:txBody>
                    <a:bodyPr/>
                    <a:lstStyle/>
                    <a:p>
                      <a:endParaRPr kumimoji="1" lang="ja-JP" altLang="en-US" sz="1600" dirty="0">
                        <a:latin typeface="+mj-ea"/>
                        <a:ea typeface="+mj-ea"/>
                      </a:endParaRPr>
                    </a:p>
                  </a:txBody>
                  <a:tcPr/>
                </a:tc>
                <a:tc hMerge="1" vMerge="1">
                  <a:txBody>
                    <a:bodyPr/>
                    <a:lstStyle/>
                    <a:p>
                      <a:endParaRPr kumimoji="1" lang="ja-JP" altLang="en-US" sz="1600" dirty="0">
                        <a:latin typeface="+mj-ea"/>
                        <a:ea typeface="+mj-ea"/>
                      </a:endParaRPr>
                    </a:p>
                  </a:txBody>
                  <a:tcPr/>
                </a:tc>
                <a:tc>
                  <a:txBody>
                    <a:bodyPr/>
                    <a:lstStyle/>
                    <a:p>
                      <a:pPr algn="ctr"/>
                      <a:r>
                        <a:rPr kumimoji="1" lang="ja-JP" altLang="en-US" sz="1100" b="1" dirty="0" smtClean="0">
                          <a:latin typeface="+mj-ea"/>
                          <a:ea typeface="+mj-ea"/>
                        </a:rPr>
                        <a:t>ユニット型</a:t>
                      </a:r>
                      <a:endParaRPr kumimoji="1" lang="en-US" altLang="ja-JP" sz="1100" b="1" dirty="0" smtClean="0">
                        <a:latin typeface="+mj-ea"/>
                        <a:ea typeface="+mj-ea"/>
                      </a:endParaRPr>
                    </a:p>
                    <a:p>
                      <a:pPr algn="ctr"/>
                      <a:r>
                        <a:rPr kumimoji="1" lang="ja-JP" altLang="en-US" sz="1100" b="1" dirty="0" smtClean="0">
                          <a:latin typeface="+mj-ea"/>
                          <a:ea typeface="+mj-ea"/>
                        </a:rPr>
                        <a:t>個室</a:t>
                      </a:r>
                      <a:endParaRPr kumimoji="1" lang="ja-JP" altLang="en-US" sz="1100" b="1" dirty="0">
                        <a:latin typeface="+mj-ea"/>
                        <a:ea typeface="+mj-ea"/>
                      </a:endParaRPr>
                    </a:p>
                  </a:txBody>
                  <a:tcPr>
                    <a:solidFill>
                      <a:schemeClr val="accent2">
                        <a:lumMod val="20000"/>
                        <a:lumOff val="80000"/>
                      </a:schemeClr>
                    </a:solidFill>
                  </a:tcPr>
                </a:tc>
                <a:tc>
                  <a:txBody>
                    <a:bodyPr/>
                    <a:lstStyle/>
                    <a:p>
                      <a:pPr algn="ctr"/>
                      <a:r>
                        <a:rPr kumimoji="1" lang="ja-JP" altLang="en-US" sz="1100" b="1" dirty="0" smtClean="0">
                          <a:latin typeface="+mj-ea"/>
                          <a:ea typeface="+mj-ea"/>
                        </a:rPr>
                        <a:t>ユニット型</a:t>
                      </a:r>
                      <a:endParaRPr kumimoji="1" lang="en-US" altLang="ja-JP" sz="1100" b="1" dirty="0" smtClean="0">
                        <a:latin typeface="+mj-ea"/>
                        <a:ea typeface="+mj-ea"/>
                      </a:endParaRPr>
                    </a:p>
                    <a:p>
                      <a:pPr algn="ctr"/>
                      <a:r>
                        <a:rPr kumimoji="1" lang="ja-JP" altLang="en-US" sz="1100" b="1" dirty="0" smtClean="0">
                          <a:latin typeface="+mj-ea"/>
                          <a:ea typeface="+mj-ea"/>
                        </a:rPr>
                        <a:t>個室的多床室</a:t>
                      </a:r>
                      <a:endParaRPr kumimoji="1" lang="ja-JP" altLang="en-US" sz="1100" b="1" dirty="0">
                        <a:latin typeface="+mj-ea"/>
                        <a:ea typeface="+mj-ea"/>
                      </a:endParaRPr>
                    </a:p>
                  </a:txBody>
                  <a:tcPr>
                    <a:solidFill>
                      <a:schemeClr val="accent2">
                        <a:lumMod val="20000"/>
                        <a:lumOff val="80000"/>
                      </a:schemeClr>
                    </a:solidFill>
                  </a:tcPr>
                </a:tc>
                <a:tc>
                  <a:txBody>
                    <a:bodyPr/>
                    <a:lstStyle/>
                    <a:p>
                      <a:pPr algn="ctr"/>
                      <a:r>
                        <a:rPr kumimoji="1" lang="ja-JP" altLang="en-US" sz="1100" b="1" dirty="0" smtClean="0">
                          <a:latin typeface="+mj-ea"/>
                          <a:ea typeface="+mj-ea"/>
                        </a:rPr>
                        <a:t>従来型個室</a:t>
                      </a:r>
                      <a:endParaRPr kumimoji="1" lang="ja-JP" altLang="en-US" sz="1100" b="1" dirty="0">
                        <a:latin typeface="+mj-ea"/>
                        <a:ea typeface="+mj-ea"/>
                      </a:endParaRPr>
                    </a:p>
                  </a:txBody>
                  <a:tcPr anchor="ctr">
                    <a:solidFill>
                      <a:schemeClr val="accent2">
                        <a:lumMod val="20000"/>
                        <a:lumOff val="80000"/>
                      </a:schemeClr>
                    </a:solidFill>
                  </a:tcPr>
                </a:tc>
                <a:tc>
                  <a:txBody>
                    <a:bodyPr/>
                    <a:lstStyle/>
                    <a:p>
                      <a:pPr algn="ctr"/>
                      <a:r>
                        <a:rPr kumimoji="1" lang="ja-JP" altLang="en-US" sz="1100" b="1" dirty="0" smtClean="0">
                          <a:latin typeface="+mj-ea"/>
                          <a:ea typeface="+mj-ea"/>
                        </a:rPr>
                        <a:t>多床室</a:t>
                      </a:r>
                      <a:endParaRPr kumimoji="1" lang="ja-JP" altLang="en-US" sz="1100" b="1" dirty="0">
                        <a:latin typeface="+mj-ea"/>
                        <a:ea typeface="+mj-ea"/>
                      </a:endParaRPr>
                    </a:p>
                  </a:txBody>
                  <a:tcPr anchor="ctr">
                    <a:solidFill>
                      <a:schemeClr val="accent2">
                        <a:lumMod val="20000"/>
                        <a:lumOff val="80000"/>
                      </a:schemeClr>
                    </a:solidFill>
                  </a:tcPr>
                </a:tc>
                <a:tc>
                  <a:txBody>
                    <a:bodyPr/>
                    <a:lstStyle/>
                    <a:p>
                      <a:pPr algn="ctr"/>
                      <a:r>
                        <a:rPr kumimoji="1" lang="ja-JP" altLang="en-US" sz="1100" b="1" dirty="0" smtClean="0">
                          <a:latin typeface="+mj-ea"/>
                          <a:ea typeface="+mj-ea"/>
                        </a:rPr>
                        <a:t>施設</a:t>
                      </a:r>
                      <a:endParaRPr kumimoji="1" lang="en-US" altLang="ja-JP" sz="1100" b="1" dirty="0" smtClean="0">
                        <a:latin typeface="+mj-ea"/>
                        <a:ea typeface="+mj-ea"/>
                      </a:endParaRPr>
                    </a:p>
                    <a:p>
                      <a:pPr algn="ctr"/>
                      <a:r>
                        <a:rPr kumimoji="1" lang="ja-JP" altLang="en-US" sz="1100" b="1" dirty="0" smtClean="0">
                          <a:latin typeface="+mj-ea"/>
                          <a:ea typeface="+mj-ea"/>
                        </a:rPr>
                        <a:t>サービス</a:t>
                      </a:r>
                      <a:endParaRPr kumimoji="1" lang="ja-JP" altLang="en-US" sz="1100" b="1" dirty="0">
                        <a:latin typeface="+mj-ea"/>
                        <a:ea typeface="+mj-ea"/>
                      </a:endParaRPr>
                    </a:p>
                  </a:txBody>
                  <a:tcPr>
                    <a:solidFill>
                      <a:schemeClr val="accent2">
                        <a:lumMod val="20000"/>
                        <a:lumOff val="80000"/>
                      </a:schemeClr>
                    </a:solidFill>
                  </a:tcPr>
                </a:tc>
                <a:tc>
                  <a:txBody>
                    <a:bodyPr/>
                    <a:lstStyle/>
                    <a:p>
                      <a:pPr algn="ctr"/>
                      <a:r>
                        <a:rPr kumimoji="1" lang="ja-JP" altLang="en-US" sz="1100" b="1" dirty="0" smtClean="0">
                          <a:latin typeface="+mj-ea"/>
                          <a:ea typeface="+mj-ea"/>
                        </a:rPr>
                        <a:t>短期入所</a:t>
                      </a:r>
                      <a:endParaRPr kumimoji="1" lang="en-US" altLang="ja-JP" sz="1100" b="1" dirty="0" smtClean="0">
                        <a:latin typeface="+mj-ea"/>
                        <a:ea typeface="+mj-ea"/>
                      </a:endParaRPr>
                    </a:p>
                    <a:p>
                      <a:pPr algn="ctr"/>
                      <a:r>
                        <a:rPr kumimoji="1" lang="ja-JP" altLang="en-US" sz="1100" b="1" dirty="0" smtClean="0">
                          <a:latin typeface="+mj-ea"/>
                          <a:ea typeface="+mj-ea"/>
                        </a:rPr>
                        <a:t>サービス</a:t>
                      </a:r>
                      <a:endParaRPr kumimoji="1" lang="ja-JP" altLang="en-US" sz="1100" b="1" dirty="0">
                        <a:latin typeface="+mj-ea"/>
                        <a:ea typeface="+mj-ea"/>
                      </a:endParaRPr>
                    </a:p>
                  </a:txBody>
                  <a:tcPr>
                    <a:solidFill>
                      <a:schemeClr val="accent2">
                        <a:lumMod val="20000"/>
                        <a:lumOff val="80000"/>
                      </a:schemeClr>
                    </a:solidFill>
                  </a:tcPr>
                </a:tc>
                <a:extLst>
                  <a:ext uri="{0D108BD9-81ED-4DB2-BD59-A6C34878D82A}">
                    <a16:rowId xmlns:a16="http://schemas.microsoft.com/office/drawing/2014/main" val="1169955363"/>
                  </a:ext>
                </a:extLst>
              </a:tr>
              <a:tr h="702522">
                <a:tc>
                  <a:txBody>
                    <a:bodyPr/>
                    <a:lstStyle/>
                    <a:p>
                      <a:pPr algn="ctr"/>
                      <a:r>
                        <a:rPr kumimoji="1" lang="ja-JP" altLang="en-US" sz="1400" b="1" dirty="0" smtClean="0">
                          <a:latin typeface="+mj-ea"/>
                          <a:ea typeface="+mj-ea"/>
                        </a:rPr>
                        <a:t>第１段階</a:t>
                      </a:r>
                      <a:endParaRPr kumimoji="1" lang="ja-JP" altLang="en-US" sz="1400" b="1" dirty="0">
                        <a:latin typeface="+mj-ea"/>
                        <a:ea typeface="+mj-ea"/>
                      </a:endParaRPr>
                    </a:p>
                  </a:txBody>
                  <a:tcPr anchor="ctr">
                    <a:solidFill>
                      <a:schemeClr val="accent5">
                        <a:lumMod val="20000"/>
                        <a:lumOff val="80000"/>
                      </a:schemeClr>
                    </a:solidFill>
                  </a:tcPr>
                </a:tc>
                <a:tc>
                  <a:txBody>
                    <a:bodyPr/>
                    <a:lstStyle/>
                    <a:p>
                      <a:r>
                        <a:rPr kumimoji="1" lang="ja-JP" altLang="en-US" sz="1400" b="1" dirty="0" smtClean="0">
                          <a:latin typeface="+mj-ea"/>
                          <a:ea typeface="+mj-ea"/>
                        </a:rPr>
                        <a:t>・本人及び世帯全員が住民税非課税で、老齢福祉年金の受給者</a:t>
                      </a:r>
                      <a:endParaRPr kumimoji="1" lang="en-US" altLang="ja-JP" sz="1400" b="1" dirty="0" smtClean="0">
                        <a:latin typeface="+mj-ea"/>
                        <a:ea typeface="+mj-ea"/>
                      </a:endParaRPr>
                    </a:p>
                    <a:p>
                      <a:r>
                        <a:rPr kumimoji="1" lang="ja-JP" altLang="en-US" sz="1400" b="1" dirty="0" smtClean="0">
                          <a:latin typeface="+mj-ea"/>
                          <a:ea typeface="+mj-ea"/>
                        </a:rPr>
                        <a:t>・生活保護の受給者</a:t>
                      </a:r>
                      <a:endParaRPr kumimoji="1" lang="ja-JP" altLang="en-US" sz="1400" b="1" dirty="0">
                        <a:latin typeface="+mj-ea"/>
                        <a:ea typeface="+mj-ea"/>
                      </a:endParaRPr>
                    </a:p>
                  </a:txBody>
                  <a:tcPr/>
                </a:tc>
                <a:tc>
                  <a:txBody>
                    <a:bodyPr/>
                    <a:lstStyle/>
                    <a:p>
                      <a:pPr algn="ctr"/>
                      <a:r>
                        <a:rPr kumimoji="1" lang="en-US" altLang="ja-JP" sz="1600" b="1" dirty="0" smtClean="0">
                          <a:latin typeface="+mj-ea"/>
                          <a:ea typeface="+mj-ea"/>
                        </a:rPr>
                        <a:t>820</a:t>
                      </a:r>
                      <a:r>
                        <a:rPr kumimoji="1" lang="ja-JP" altLang="en-US" sz="1600" b="1" dirty="0" smtClean="0">
                          <a:latin typeface="+mj-ea"/>
                          <a:ea typeface="+mj-ea"/>
                        </a:rPr>
                        <a:t>円</a:t>
                      </a:r>
                      <a:endParaRPr kumimoji="1" lang="ja-JP" altLang="en-US" sz="1600" b="1" dirty="0">
                        <a:latin typeface="+mj-ea"/>
                        <a:ea typeface="+mj-ea"/>
                      </a:endParaRPr>
                    </a:p>
                  </a:txBody>
                  <a:tcPr anchor="ctr"/>
                </a:tc>
                <a:tc>
                  <a:txBody>
                    <a:bodyPr/>
                    <a:lstStyle/>
                    <a:p>
                      <a:pPr algn="ctr"/>
                      <a:r>
                        <a:rPr kumimoji="1" lang="en-US" altLang="ja-JP" sz="1600" b="1" dirty="0" smtClean="0">
                          <a:latin typeface="+mj-ea"/>
                          <a:ea typeface="+mj-ea"/>
                        </a:rPr>
                        <a:t>490</a:t>
                      </a:r>
                      <a:r>
                        <a:rPr kumimoji="1" lang="ja-JP" altLang="en-US" sz="1600" b="1" dirty="0" smtClean="0">
                          <a:latin typeface="+mj-ea"/>
                          <a:ea typeface="+mj-ea"/>
                        </a:rPr>
                        <a:t>円</a:t>
                      </a:r>
                      <a:endParaRPr kumimoji="1" lang="ja-JP" altLang="en-US" sz="1600" b="1" dirty="0">
                        <a:latin typeface="+mj-ea"/>
                        <a:ea typeface="+mj-ea"/>
                      </a:endParaRPr>
                    </a:p>
                  </a:txBody>
                  <a:tcPr anchor="ctr"/>
                </a:tc>
                <a:tc>
                  <a:txBody>
                    <a:bodyPr/>
                    <a:lstStyle/>
                    <a:p>
                      <a:pPr algn="ctr"/>
                      <a:r>
                        <a:rPr kumimoji="1" lang="en-US" altLang="ja-JP" sz="1600" b="1" dirty="0" smtClean="0">
                          <a:latin typeface="+mj-ea"/>
                          <a:ea typeface="+mj-ea"/>
                        </a:rPr>
                        <a:t>490</a:t>
                      </a:r>
                      <a:r>
                        <a:rPr kumimoji="1" lang="ja-JP" altLang="en-US" sz="1600" b="1" dirty="0" smtClean="0">
                          <a:latin typeface="+mj-ea"/>
                          <a:ea typeface="+mj-ea"/>
                        </a:rPr>
                        <a:t>円</a:t>
                      </a:r>
                      <a:endParaRPr kumimoji="1" lang="en-US" altLang="ja-JP" sz="1600" b="1" dirty="0" smtClean="0">
                        <a:latin typeface="+mj-ea"/>
                        <a:ea typeface="+mj-ea"/>
                      </a:endParaRPr>
                    </a:p>
                    <a:p>
                      <a:pPr algn="ctr"/>
                      <a:r>
                        <a:rPr kumimoji="1" lang="ja-JP" altLang="en-US" sz="1600" b="1" dirty="0" smtClean="0">
                          <a:latin typeface="+mj-ea"/>
                          <a:ea typeface="+mj-ea"/>
                        </a:rPr>
                        <a:t>（</a:t>
                      </a:r>
                      <a:r>
                        <a:rPr kumimoji="1" lang="en-US" altLang="ja-JP" sz="1600" b="1" dirty="0" smtClean="0">
                          <a:latin typeface="+mj-ea"/>
                          <a:ea typeface="+mj-ea"/>
                        </a:rPr>
                        <a:t>320</a:t>
                      </a:r>
                      <a:r>
                        <a:rPr kumimoji="1" lang="ja-JP" altLang="en-US" sz="1600" b="1" dirty="0" smtClean="0">
                          <a:latin typeface="+mj-ea"/>
                          <a:ea typeface="+mj-ea"/>
                        </a:rPr>
                        <a:t>円）</a:t>
                      </a:r>
                      <a:endParaRPr kumimoji="1" lang="ja-JP" altLang="en-US" sz="1600" b="1" dirty="0">
                        <a:latin typeface="+mj-ea"/>
                        <a:ea typeface="+mj-ea"/>
                      </a:endParaRPr>
                    </a:p>
                  </a:txBody>
                  <a:tcPr anchor="ctr"/>
                </a:tc>
                <a:tc>
                  <a:txBody>
                    <a:bodyPr/>
                    <a:lstStyle/>
                    <a:p>
                      <a:pPr algn="ctr"/>
                      <a:r>
                        <a:rPr kumimoji="1" lang="en-US" altLang="ja-JP" sz="1600" b="1" dirty="0" smtClean="0">
                          <a:latin typeface="+mj-ea"/>
                          <a:ea typeface="+mj-ea"/>
                        </a:rPr>
                        <a:t>0</a:t>
                      </a:r>
                      <a:r>
                        <a:rPr kumimoji="1" lang="ja-JP" altLang="en-US" sz="1600" b="1" dirty="0" smtClean="0">
                          <a:latin typeface="+mj-ea"/>
                          <a:ea typeface="+mj-ea"/>
                        </a:rPr>
                        <a:t>円</a:t>
                      </a:r>
                      <a:endParaRPr kumimoji="1" lang="ja-JP" altLang="en-US" sz="1600" b="1" dirty="0">
                        <a:latin typeface="+mj-ea"/>
                        <a:ea typeface="+mj-ea"/>
                      </a:endParaRPr>
                    </a:p>
                  </a:txBody>
                  <a:tcPr anchor="ctr"/>
                </a:tc>
                <a:tc>
                  <a:txBody>
                    <a:bodyPr/>
                    <a:lstStyle/>
                    <a:p>
                      <a:pPr algn="ctr"/>
                      <a:r>
                        <a:rPr kumimoji="1" lang="en-US" altLang="ja-JP" sz="1600" b="1" dirty="0" smtClean="0">
                          <a:latin typeface="+mj-ea"/>
                          <a:ea typeface="+mj-ea"/>
                        </a:rPr>
                        <a:t>300</a:t>
                      </a:r>
                      <a:r>
                        <a:rPr kumimoji="1" lang="ja-JP" altLang="en-US" sz="1600" b="1" dirty="0" smtClean="0">
                          <a:latin typeface="+mj-ea"/>
                          <a:ea typeface="+mj-ea"/>
                        </a:rPr>
                        <a:t>円</a:t>
                      </a:r>
                      <a:endParaRPr kumimoji="1" lang="ja-JP" altLang="en-US" sz="1600" b="1" dirty="0">
                        <a:latin typeface="+mj-ea"/>
                        <a:ea typeface="+mj-ea"/>
                      </a:endParaRPr>
                    </a:p>
                  </a:txBody>
                  <a:tcPr anchor="ctr"/>
                </a:tc>
                <a:tc>
                  <a:txBody>
                    <a:bodyPr/>
                    <a:lstStyle/>
                    <a:p>
                      <a:pPr algn="ctr"/>
                      <a:r>
                        <a:rPr kumimoji="1" lang="en-US" altLang="ja-JP" sz="1600" b="1" dirty="0" smtClean="0">
                          <a:latin typeface="+mj-ea"/>
                          <a:ea typeface="+mj-ea"/>
                        </a:rPr>
                        <a:t>300</a:t>
                      </a:r>
                      <a:r>
                        <a:rPr kumimoji="1" lang="ja-JP" altLang="en-US" sz="1600" b="1" dirty="0" smtClean="0">
                          <a:latin typeface="+mj-ea"/>
                          <a:ea typeface="+mj-ea"/>
                        </a:rPr>
                        <a:t>円</a:t>
                      </a:r>
                      <a:endParaRPr kumimoji="1" lang="ja-JP" altLang="en-US" sz="1600" b="1" dirty="0">
                        <a:latin typeface="+mj-ea"/>
                        <a:ea typeface="+mj-ea"/>
                      </a:endParaRPr>
                    </a:p>
                  </a:txBody>
                  <a:tcPr anchor="ctr"/>
                </a:tc>
                <a:extLst>
                  <a:ext uri="{0D108BD9-81ED-4DB2-BD59-A6C34878D82A}">
                    <a16:rowId xmlns:a16="http://schemas.microsoft.com/office/drawing/2014/main" val="2743575096"/>
                  </a:ext>
                </a:extLst>
              </a:tr>
              <a:tr h="702522">
                <a:tc>
                  <a:txBody>
                    <a:bodyPr/>
                    <a:lstStyle/>
                    <a:p>
                      <a:pPr algn="ctr"/>
                      <a:r>
                        <a:rPr kumimoji="1" lang="ja-JP" altLang="en-US" sz="1400" b="1" dirty="0" smtClean="0">
                          <a:latin typeface="+mj-ea"/>
                          <a:ea typeface="+mj-ea"/>
                        </a:rPr>
                        <a:t>第２段階</a:t>
                      </a:r>
                      <a:endParaRPr kumimoji="1" lang="ja-JP" altLang="en-US" sz="1400" b="1" dirty="0">
                        <a:latin typeface="+mj-ea"/>
                        <a:ea typeface="+mj-ea"/>
                      </a:endParaRPr>
                    </a:p>
                  </a:txBody>
                  <a:tcPr anchor="ctr">
                    <a:solidFill>
                      <a:schemeClr val="accent5">
                        <a:lumMod val="20000"/>
                        <a:lumOff val="80000"/>
                      </a:schemeClr>
                    </a:solidFill>
                  </a:tcPr>
                </a:tc>
                <a:tc>
                  <a:txBody>
                    <a:bodyPr/>
                    <a:lstStyle/>
                    <a:p>
                      <a:r>
                        <a:rPr kumimoji="1" lang="ja-JP" altLang="en-US" sz="1400" b="1" dirty="0" smtClean="0">
                          <a:latin typeface="+mj-ea"/>
                          <a:ea typeface="+mj-ea"/>
                        </a:rPr>
                        <a:t>本人及び世帯全員が住民税非課税で、公的年金等収入額と合計所得額から公的年金に係る雑所得を控除した額及び非課税年金の合計が</a:t>
                      </a:r>
                      <a:r>
                        <a:rPr kumimoji="1" lang="en-US" altLang="ja-JP" sz="1400" b="1" dirty="0" smtClean="0">
                          <a:latin typeface="+mj-ea"/>
                          <a:ea typeface="+mj-ea"/>
                        </a:rPr>
                        <a:t>80</a:t>
                      </a:r>
                      <a:r>
                        <a:rPr kumimoji="1" lang="ja-JP" altLang="en-US" sz="1400" b="1" dirty="0" smtClean="0">
                          <a:latin typeface="+mj-ea"/>
                          <a:ea typeface="+mj-ea"/>
                        </a:rPr>
                        <a:t>万円以下の方</a:t>
                      </a:r>
                      <a:endParaRPr kumimoji="1" lang="ja-JP" altLang="en-US" sz="1400" b="1" dirty="0">
                        <a:latin typeface="+mj-ea"/>
                        <a:ea typeface="+mj-ea"/>
                      </a:endParaRPr>
                    </a:p>
                  </a:txBody>
                  <a:tcPr/>
                </a:tc>
                <a:tc>
                  <a:txBody>
                    <a:bodyPr/>
                    <a:lstStyle/>
                    <a:p>
                      <a:pPr algn="ctr"/>
                      <a:r>
                        <a:rPr kumimoji="1" lang="en-US" altLang="ja-JP" sz="1600" b="1" dirty="0" smtClean="0">
                          <a:latin typeface="+mj-ea"/>
                          <a:ea typeface="+mj-ea"/>
                        </a:rPr>
                        <a:t>820</a:t>
                      </a:r>
                      <a:r>
                        <a:rPr kumimoji="1" lang="ja-JP" altLang="en-US" sz="1600" b="1" dirty="0" smtClean="0">
                          <a:latin typeface="+mj-ea"/>
                          <a:ea typeface="+mj-ea"/>
                        </a:rPr>
                        <a:t>円</a:t>
                      </a:r>
                      <a:endParaRPr kumimoji="1" lang="ja-JP" altLang="en-US" sz="1600" b="1" dirty="0">
                        <a:latin typeface="+mj-ea"/>
                        <a:ea typeface="+mj-ea"/>
                      </a:endParaRPr>
                    </a:p>
                  </a:txBody>
                  <a:tcPr anchor="ctr"/>
                </a:tc>
                <a:tc>
                  <a:txBody>
                    <a:bodyPr/>
                    <a:lstStyle/>
                    <a:p>
                      <a:pPr algn="ctr"/>
                      <a:r>
                        <a:rPr kumimoji="1" lang="en-US" altLang="ja-JP" sz="1600" b="1" dirty="0" smtClean="0">
                          <a:latin typeface="+mj-ea"/>
                          <a:ea typeface="+mj-ea"/>
                        </a:rPr>
                        <a:t>490</a:t>
                      </a:r>
                      <a:r>
                        <a:rPr kumimoji="1" lang="ja-JP" altLang="en-US" sz="1600" b="1" dirty="0" smtClean="0">
                          <a:latin typeface="+mj-ea"/>
                          <a:ea typeface="+mj-ea"/>
                        </a:rPr>
                        <a:t>円</a:t>
                      </a:r>
                      <a:endParaRPr kumimoji="1" lang="ja-JP" altLang="en-US" sz="1600" b="1" dirty="0">
                        <a:latin typeface="+mj-ea"/>
                        <a:ea typeface="+mj-ea"/>
                      </a:endParaRPr>
                    </a:p>
                  </a:txBody>
                  <a:tcPr anchor="ctr"/>
                </a:tc>
                <a:tc>
                  <a:txBody>
                    <a:bodyPr/>
                    <a:lstStyle/>
                    <a:p>
                      <a:pPr algn="ctr"/>
                      <a:r>
                        <a:rPr kumimoji="1" lang="en-US" altLang="ja-JP" sz="1600" b="1" dirty="0" smtClean="0">
                          <a:latin typeface="+mj-ea"/>
                          <a:ea typeface="+mj-ea"/>
                        </a:rPr>
                        <a:t>490</a:t>
                      </a:r>
                      <a:r>
                        <a:rPr kumimoji="1" lang="ja-JP" altLang="en-US" sz="1600" b="1" dirty="0" smtClean="0">
                          <a:latin typeface="+mj-ea"/>
                          <a:ea typeface="+mj-ea"/>
                        </a:rPr>
                        <a:t>円</a:t>
                      </a:r>
                      <a:endParaRPr kumimoji="1" lang="en-US" altLang="ja-JP" sz="1600" b="1" dirty="0" smtClean="0">
                        <a:latin typeface="+mj-ea"/>
                        <a:ea typeface="+mj-ea"/>
                      </a:endParaRPr>
                    </a:p>
                    <a:p>
                      <a:pPr algn="ctr"/>
                      <a:r>
                        <a:rPr kumimoji="1" lang="ja-JP" altLang="en-US" sz="1600" b="1" dirty="0" smtClean="0">
                          <a:latin typeface="+mj-ea"/>
                          <a:ea typeface="+mj-ea"/>
                        </a:rPr>
                        <a:t>（</a:t>
                      </a:r>
                      <a:r>
                        <a:rPr kumimoji="1" lang="en-US" altLang="ja-JP" sz="1600" b="1" dirty="0" smtClean="0">
                          <a:latin typeface="+mj-ea"/>
                          <a:ea typeface="+mj-ea"/>
                        </a:rPr>
                        <a:t>420</a:t>
                      </a:r>
                      <a:r>
                        <a:rPr kumimoji="1" lang="ja-JP" altLang="en-US" sz="1600" b="1" dirty="0" smtClean="0">
                          <a:latin typeface="+mj-ea"/>
                          <a:ea typeface="+mj-ea"/>
                        </a:rPr>
                        <a:t>円）</a:t>
                      </a:r>
                      <a:endParaRPr kumimoji="1" lang="ja-JP" altLang="en-US" sz="1600" b="1" dirty="0">
                        <a:latin typeface="+mj-ea"/>
                        <a:ea typeface="+mj-ea"/>
                      </a:endParaRPr>
                    </a:p>
                  </a:txBody>
                  <a:tcPr anchor="ctr"/>
                </a:tc>
                <a:tc>
                  <a:txBody>
                    <a:bodyPr/>
                    <a:lstStyle/>
                    <a:p>
                      <a:pPr algn="ctr"/>
                      <a:r>
                        <a:rPr kumimoji="1" lang="en-US" altLang="ja-JP" sz="1600" b="1" dirty="0" smtClean="0">
                          <a:latin typeface="+mj-ea"/>
                          <a:ea typeface="+mj-ea"/>
                        </a:rPr>
                        <a:t>370</a:t>
                      </a:r>
                      <a:r>
                        <a:rPr kumimoji="1" lang="ja-JP" altLang="en-US" sz="1600" b="1" dirty="0" smtClean="0">
                          <a:latin typeface="+mj-ea"/>
                          <a:ea typeface="+mj-ea"/>
                        </a:rPr>
                        <a:t>円</a:t>
                      </a:r>
                      <a:endParaRPr kumimoji="1" lang="ja-JP" altLang="en-US" sz="1600" b="1" dirty="0">
                        <a:latin typeface="+mj-ea"/>
                        <a:ea typeface="+mj-ea"/>
                      </a:endParaRPr>
                    </a:p>
                  </a:txBody>
                  <a:tcPr anchor="ctr"/>
                </a:tc>
                <a:tc>
                  <a:txBody>
                    <a:bodyPr/>
                    <a:lstStyle/>
                    <a:p>
                      <a:pPr algn="ctr"/>
                      <a:r>
                        <a:rPr kumimoji="1" lang="en-US" altLang="ja-JP" sz="1600" b="1" dirty="0" smtClean="0">
                          <a:latin typeface="+mj-ea"/>
                          <a:ea typeface="+mj-ea"/>
                        </a:rPr>
                        <a:t>390</a:t>
                      </a:r>
                      <a:r>
                        <a:rPr kumimoji="1" lang="ja-JP" altLang="en-US" sz="1600" b="1" dirty="0" smtClean="0">
                          <a:latin typeface="+mj-ea"/>
                          <a:ea typeface="+mj-ea"/>
                        </a:rPr>
                        <a:t>円</a:t>
                      </a:r>
                      <a:endParaRPr kumimoji="1" lang="ja-JP" altLang="en-US" sz="1600" b="1" dirty="0">
                        <a:latin typeface="+mj-ea"/>
                        <a:ea typeface="+mj-ea"/>
                      </a:endParaRPr>
                    </a:p>
                  </a:txBody>
                  <a:tcPr anchor="ctr"/>
                </a:tc>
                <a:tc>
                  <a:txBody>
                    <a:bodyPr/>
                    <a:lstStyle/>
                    <a:p>
                      <a:pPr algn="ctr"/>
                      <a:r>
                        <a:rPr kumimoji="1" lang="en-US" altLang="ja-JP" sz="1600" b="1" dirty="0" smtClean="0">
                          <a:latin typeface="+mj-ea"/>
                          <a:ea typeface="+mj-ea"/>
                        </a:rPr>
                        <a:t>600</a:t>
                      </a:r>
                      <a:r>
                        <a:rPr kumimoji="1" lang="ja-JP" altLang="en-US" sz="1600" b="1" dirty="0" smtClean="0">
                          <a:latin typeface="+mj-ea"/>
                          <a:ea typeface="+mj-ea"/>
                        </a:rPr>
                        <a:t>円</a:t>
                      </a:r>
                      <a:endParaRPr kumimoji="1" lang="ja-JP" altLang="en-US" sz="1600" b="1" dirty="0">
                        <a:latin typeface="+mj-ea"/>
                        <a:ea typeface="+mj-ea"/>
                      </a:endParaRPr>
                    </a:p>
                  </a:txBody>
                  <a:tcPr anchor="ctr"/>
                </a:tc>
                <a:extLst>
                  <a:ext uri="{0D108BD9-81ED-4DB2-BD59-A6C34878D82A}">
                    <a16:rowId xmlns:a16="http://schemas.microsoft.com/office/drawing/2014/main" val="4121674741"/>
                  </a:ext>
                </a:extLst>
              </a:tr>
              <a:tr h="702522">
                <a:tc>
                  <a:txBody>
                    <a:bodyPr/>
                    <a:lstStyle/>
                    <a:p>
                      <a:pPr algn="ctr"/>
                      <a:r>
                        <a:rPr kumimoji="1" lang="ja-JP" altLang="en-US" sz="1400" b="1" dirty="0" smtClean="0">
                          <a:latin typeface="+mj-ea"/>
                          <a:ea typeface="+mj-ea"/>
                        </a:rPr>
                        <a:t>第</a:t>
                      </a:r>
                      <a:r>
                        <a:rPr kumimoji="1" lang="en-US" altLang="ja-JP" sz="1400" b="1" dirty="0" smtClean="0">
                          <a:latin typeface="+mj-ea"/>
                          <a:ea typeface="+mj-ea"/>
                        </a:rPr>
                        <a:t>3</a:t>
                      </a:r>
                      <a:r>
                        <a:rPr kumimoji="1" lang="ja-JP" altLang="en-US" sz="1400" b="1" dirty="0" smtClean="0">
                          <a:latin typeface="+mj-ea"/>
                          <a:ea typeface="+mj-ea"/>
                        </a:rPr>
                        <a:t>段階①</a:t>
                      </a:r>
                      <a:endParaRPr kumimoji="1" lang="ja-JP" altLang="en-US" sz="1400" b="1" dirty="0">
                        <a:latin typeface="+mj-ea"/>
                        <a:ea typeface="+mj-ea"/>
                      </a:endParaRPr>
                    </a:p>
                  </a:txBody>
                  <a:tcPr anchor="ctr">
                    <a:solidFill>
                      <a:schemeClr val="accent5">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kern="1200" dirty="0" smtClean="0">
                          <a:solidFill>
                            <a:schemeClr val="tx1"/>
                          </a:solidFill>
                          <a:latin typeface="+mj-ea"/>
                          <a:ea typeface="+mj-ea"/>
                          <a:cs typeface="+mn-cs"/>
                        </a:rPr>
                        <a:t>本人及び世帯全員が住民税非課税で、公的年金等収入額と合計所得額から公的年金に係る雑所得を控除した額及び非課税年金の合計が</a:t>
                      </a:r>
                      <a:r>
                        <a:rPr kumimoji="1" lang="en-US" altLang="ja-JP" sz="1400" b="1" kern="1200" dirty="0" smtClean="0">
                          <a:solidFill>
                            <a:schemeClr val="tx1"/>
                          </a:solidFill>
                          <a:latin typeface="+mj-ea"/>
                          <a:ea typeface="+mj-ea"/>
                          <a:cs typeface="+mn-cs"/>
                        </a:rPr>
                        <a:t>80</a:t>
                      </a:r>
                      <a:r>
                        <a:rPr kumimoji="1" lang="ja-JP" altLang="en-US" sz="1400" b="1" kern="1200" dirty="0" smtClean="0">
                          <a:solidFill>
                            <a:schemeClr val="tx1"/>
                          </a:solidFill>
                          <a:latin typeface="+mj-ea"/>
                          <a:ea typeface="+mj-ea"/>
                          <a:cs typeface="+mn-cs"/>
                        </a:rPr>
                        <a:t>万円超</a:t>
                      </a:r>
                      <a:r>
                        <a:rPr kumimoji="1" lang="en-US" altLang="ja-JP" sz="1400" b="1" kern="1200" dirty="0" smtClean="0">
                          <a:solidFill>
                            <a:schemeClr val="tx1"/>
                          </a:solidFill>
                          <a:latin typeface="+mj-ea"/>
                          <a:ea typeface="+mj-ea"/>
                          <a:cs typeface="+mn-cs"/>
                        </a:rPr>
                        <a:t>120</a:t>
                      </a:r>
                      <a:r>
                        <a:rPr kumimoji="1" lang="ja-JP" altLang="en-US" sz="1400" b="1" kern="1200" dirty="0" smtClean="0">
                          <a:solidFill>
                            <a:schemeClr val="tx1"/>
                          </a:solidFill>
                          <a:latin typeface="+mj-ea"/>
                          <a:ea typeface="+mj-ea"/>
                          <a:cs typeface="+mn-cs"/>
                        </a:rPr>
                        <a:t>万円以下の方</a:t>
                      </a:r>
                    </a:p>
                  </a:txBody>
                  <a:tcPr/>
                </a:tc>
                <a:tc>
                  <a:txBody>
                    <a:bodyPr/>
                    <a:lstStyle/>
                    <a:p>
                      <a:pPr algn="ctr"/>
                      <a:r>
                        <a:rPr kumimoji="1" lang="en-US" altLang="ja-JP" sz="1600" b="1" dirty="0" smtClean="0">
                          <a:latin typeface="+mj-ea"/>
                          <a:ea typeface="+mj-ea"/>
                        </a:rPr>
                        <a:t>1,310</a:t>
                      </a:r>
                      <a:r>
                        <a:rPr kumimoji="1" lang="ja-JP" altLang="en-US" sz="1600" b="1" dirty="0" smtClean="0">
                          <a:latin typeface="+mj-ea"/>
                          <a:ea typeface="+mj-ea"/>
                        </a:rPr>
                        <a:t>円</a:t>
                      </a:r>
                      <a:endParaRPr kumimoji="1" lang="ja-JP" altLang="en-US" sz="1600" b="1" dirty="0">
                        <a:latin typeface="+mj-ea"/>
                        <a:ea typeface="+mj-ea"/>
                      </a:endParaRPr>
                    </a:p>
                  </a:txBody>
                  <a:tcPr anchor="ctr"/>
                </a:tc>
                <a:tc>
                  <a:txBody>
                    <a:bodyPr/>
                    <a:lstStyle/>
                    <a:p>
                      <a:pPr algn="ctr"/>
                      <a:r>
                        <a:rPr kumimoji="1" lang="en-US" altLang="ja-JP" sz="1600" b="1" dirty="0" smtClean="0">
                          <a:latin typeface="+mj-ea"/>
                          <a:ea typeface="+mj-ea"/>
                        </a:rPr>
                        <a:t>1,310</a:t>
                      </a:r>
                      <a:r>
                        <a:rPr kumimoji="1" lang="ja-JP" altLang="en-US" sz="1600" b="1" dirty="0" smtClean="0">
                          <a:latin typeface="+mj-ea"/>
                          <a:ea typeface="+mj-ea"/>
                        </a:rPr>
                        <a:t>円</a:t>
                      </a:r>
                    </a:p>
                    <a:p>
                      <a:pPr algn="ctr"/>
                      <a:endParaRPr kumimoji="1" lang="ja-JP" altLang="en-US" sz="1600" b="1" dirty="0">
                        <a:latin typeface="+mj-ea"/>
                        <a:ea typeface="+mj-ea"/>
                      </a:endParaRPr>
                    </a:p>
                  </a:txBody>
                  <a:tcPr anchor="ctr"/>
                </a:tc>
                <a:tc>
                  <a:txBody>
                    <a:bodyPr/>
                    <a:lstStyle/>
                    <a:p>
                      <a:pPr algn="ctr"/>
                      <a:r>
                        <a:rPr kumimoji="1" lang="en-US" altLang="ja-JP" sz="1600" b="1" dirty="0" smtClean="0">
                          <a:latin typeface="+mj-ea"/>
                          <a:ea typeface="+mj-ea"/>
                        </a:rPr>
                        <a:t>1,310</a:t>
                      </a:r>
                      <a:r>
                        <a:rPr kumimoji="1" lang="ja-JP" altLang="en-US" sz="1600" b="1" dirty="0" smtClean="0">
                          <a:latin typeface="+mj-ea"/>
                          <a:ea typeface="+mj-ea"/>
                        </a:rPr>
                        <a:t>円</a:t>
                      </a:r>
                    </a:p>
                    <a:p>
                      <a:pPr algn="ctr"/>
                      <a:r>
                        <a:rPr kumimoji="1" lang="ja-JP" altLang="en-US" sz="1600" b="1" dirty="0" smtClean="0">
                          <a:latin typeface="+mj-ea"/>
                          <a:ea typeface="+mj-ea"/>
                        </a:rPr>
                        <a:t>（</a:t>
                      </a:r>
                      <a:r>
                        <a:rPr kumimoji="1" lang="en-US" altLang="ja-JP" sz="1600" b="1" dirty="0" smtClean="0">
                          <a:latin typeface="+mj-ea"/>
                          <a:ea typeface="+mj-ea"/>
                        </a:rPr>
                        <a:t>820</a:t>
                      </a:r>
                      <a:r>
                        <a:rPr kumimoji="1" lang="ja-JP" altLang="en-US" sz="1600" b="1" dirty="0" smtClean="0">
                          <a:latin typeface="+mj-ea"/>
                          <a:ea typeface="+mj-ea"/>
                        </a:rPr>
                        <a:t>円）</a:t>
                      </a:r>
                      <a:endParaRPr kumimoji="1" lang="ja-JP" altLang="en-US" sz="1600" b="1" dirty="0">
                        <a:latin typeface="+mj-ea"/>
                        <a:ea typeface="+mj-ea"/>
                      </a:endParaRPr>
                    </a:p>
                  </a:txBody>
                  <a:tcPr anchor="ctr"/>
                </a:tc>
                <a:tc>
                  <a:txBody>
                    <a:bodyPr/>
                    <a:lstStyle/>
                    <a:p>
                      <a:pPr algn="ctr"/>
                      <a:r>
                        <a:rPr kumimoji="1" lang="en-US" altLang="ja-JP" sz="1600" b="1" dirty="0" smtClean="0">
                          <a:latin typeface="+mj-ea"/>
                          <a:ea typeface="+mj-ea"/>
                        </a:rPr>
                        <a:t>370</a:t>
                      </a:r>
                      <a:r>
                        <a:rPr kumimoji="1" lang="ja-JP" altLang="en-US" sz="1600" b="1" dirty="0" smtClean="0">
                          <a:latin typeface="+mj-ea"/>
                          <a:ea typeface="+mj-ea"/>
                        </a:rPr>
                        <a:t>円</a:t>
                      </a:r>
                      <a:endParaRPr kumimoji="1" lang="ja-JP" altLang="en-US" sz="1600" b="1" dirty="0">
                        <a:latin typeface="+mj-ea"/>
                        <a:ea typeface="+mj-ea"/>
                      </a:endParaRPr>
                    </a:p>
                  </a:txBody>
                  <a:tcPr anchor="ctr"/>
                </a:tc>
                <a:tc>
                  <a:txBody>
                    <a:bodyPr/>
                    <a:lstStyle/>
                    <a:p>
                      <a:pPr algn="ctr"/>
                      <a:r>
                        <a:rPr kumimoji="1" lang="en-US" altLang="ja-JP" sz="1600" b="1" dirty="0" smtClean="0">
                          <a:latin typeface="+mj-ea"/>
                          <a:ea typeface="+mj-ea"/>
                        </a:rPr>
                        <a:t>650</a:t>
                      </a:r>
                      <a:r>
                        <a:rPr kumimoji="1" lang="ja-JP" altLang="en-US" sz="1600" b="1" dirty="0" smtClean="0">
                          <a:latin typeface="+mj-ea"/>
                          <a:ea typeface="+mj-ea"/>
                        </a:rPr>
                        <a:t>円</a:t>
                      </a:r>
                      <a:endParaRPr kumimoji="1" lang="ja-JP" altLang="en-US" sz="1600" b="1" dirty="0">
                        <a:latin typeface="+mj-ea"/>
                        <a:ea typeface="+mj-ea"/>
                      </a:endParaRPr>
                    </a:p>
                  </a:txBody>
                  <a:tcPr anchor="ctr"/>
                </a:tc>
                <a:tc>
                  <a:txBody>
                    <a:bodyPr/>
                    <a:lstStyle/>
                    <a:p>
                      <a:pPr algn="ctr"/>
                      <a:r>
                        <a:rPr kumimoji="1" lang="en-US" altLang="ja-JP" sz="1600" b="1" dirty="0" smtClean="0">
                          <a:latin typeface="+mj-ea"/>
                          <a:ea typeface="+mj-ea"/>
                        </a:rPr>
                        <a:t>1,000</a:t>
                      </a:r>
                      <a:r>
                        <a:rPr kumimoji="1" lang="ja-JP" altLang="en-US" sz="1600" b="1" dirty="0" smtClean="0">
                          <a:latin typeface="+mj-ea"/>
                          <a:ea typeface="+mj-ea"/>
                        </a:rPr>
                        <a:t>円</a:t>
                      </a:r>
                      <a:endParaRPr kumimoji="1" lang="ja-JP" altLang="en-US" sz="1600" b="1" dirty="0">
                        <a:latin typeface="+mj-ea"/>
                        <a:ea typeface="+mj-ea"/>
                      </a:endParaRPr>
                    </a:p>
                  </a:txBody>
                  <a:tcPr anchor="ctr"/>
                </a:tc>
                <a:extLst>
                  <a:ext uri="{0D108BD9-81ED-4DB2-BD59-A6C34878D82A}">
                    <a16:rowId xmlns:a16="http://schemas.microsoft.com/office/drawing/2014/main" val="3817127996"/>
                  </a:ext>
                </a:extLst>
              </a:tr>
              <a:tr h="884824">
                <a:tc>
                  <a:txBody>
                    <a:bodyPr/>
                    <a:lstStyle/>
                    <a:p>
                      <a:pPr algn="ctr"/>
                      <a:r>
                        <a:rPr kumimoji="1" lang="ja-JP" altLang="en-US" sz="1400" b="1" dirty="0" smtClean="0">
                          <a:latin typeface="+mj-ea"/>
                          <a:ea typeface="+mj-ea"/>
                        </a:rPr>
                        <a:t>第</a:t>
                      </a:r>
                      <a:r>
                        <a:rPr kumimoji="1" lang="en-US" altLang="ja-JP" sz="1400" b="1" dirty="0" smtClean="0">
                          <a:latin typeface="+mj-ea"/>
                          <a:ea typeface="+mj-ea"/>
                        </a:rPr>
                        <a:t>3</a:t>
                      </a:r>
                      <a:r>
                        <a:rPr kumimoji="1" lang="ja-JP" altLang="en-US" sz="1400" b="1" dirty="0" smtClean="0">
                          <a:latin typeface="+mj-ea"/>
                          <a:ea typeface="+mj-ea"/>
                        </a:rPr>
                        <a:t>段階②</a:t>
                      </a:r>
                      <a:endParaRPr kumimoji="1" lang="ja-JP" altLang="en-US" sz="1400" b="1" dirty="0">
                        <a:latin typeface="+mj-ea"/>
                        <a:ea typeface="+mj-ea"/>
                      </a:endParaRPr>
                    </a:p>
                  </a:txBody>
                  <a:tcPr anchor="ctr">
                    <a:solidFill>
                      <a:schemeClr val="accent5">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kern="1200" dirty="0" smtClean="0">
                          <a:solidFill>
                            <a:schemeClr val="tx1"/>
                          </a:solidFill>
                          <a:latin typeface="+mj-ea"/>
                          <a:ea typeface="+mj-ea"/>
                          <a:cs typeface="+mn-cs"/>
                        </a:rPr>
                        <a:t>本人及び世帯全員が住民税非課税で、公的年金等収入額と合計所得額から公的年金に係る雑所得を控除した額及び非課税年金の合計が</a:t>
                      </a:r>
                      <a:r>
                        <a:rPr kumimoji="1" lang="en-US" altLang="ja-JP" sz="1400" b="1" kern="1200" dirty="0" smtClean="0">
                          <a:solidFill>
                            <a:schemeClr val="tx1"/>
                          </a:solidFill>
                          <a:latin typeface="+mj-ea"/>
                          <a:ea typeface="+mj-ea"/>
                          <a:cs typeface="+mn-cs"/>
                        </a:rPr>
                        <a:t>120</a:t>
                      </a:r>
                      <a:r>
                        <a:rPr kumimoji="1" lang="ja-JP" altLang="en-US" sz="1400" b="1" kern="1200" dirty="0" smtClean="0">
                          <a:solidFill>
                            <a:schemeClr val="tx1"/>
                          </a:solidFill>
                          <a:latin typeface="+mj-ea"/>
                          <a:ea typeface="+mj-ea"/>
                          <a:cs typeface="+mn-cs"/>
                        </a:rPr>
                        <a:t>万円超の方</a:t>
                      </a:r>
                    </a:p>
                  </a:txBody>
                  <a:tcPr/>
                </a:tc>
                <a:tc>
                  <a:txBody>
                    <a:bodyPr/>
                    <a:lstStyle/>
                    <a:p>
                      <a:pPr algn="ctr"/>
                      <a:r>
                        <a:rPr kumimoji="1" lang="en-US" altLang="ja-JP" sz="1600" b="1" dirty="0" smtClean="0">
                          <a:latin typeface="+mj-ea"/>
                          <a:ea typeface="+mj-ea"/>
                        </a:rPr>
                        <a:t>1,310</a:t>
                      </a:r>
                      <a:r>
                        <a:rPr kumimoji="1" lang="ja-JP" altLang="en-US" sz="1600" b="1" dirty="0" smtClean="0">
                          <a:latin typeface="+mj-ea"/>
                          <a:ea typeface="+mj-ea"/>
                        </a:rPr>
                        <a:t>円</a:t>
                      </a:r>
                    </a:p>
                    <a:p>
                      <a:pPr algn="ctr"/>
                      <a:endParaRPr kumimoji="1" lang="ja-JP" altLang="en-US" sz="1600" b="1" dirty="0">
                        <a:latin typeface="+mj-ea"/>
                        <a:ea typeface="+mj-ea"/>
                      </a:endParaRPr>
                    </a:p>
                  </a:txBody>
                  <a:tcPr anchor="ctr"/>
                </a:tc>
                <a:tc>
                  <a:txBody>
                    <a:bodyPr/>
                    <a:lstStyle/>
                    <a:p>
                      <a:pPr algn="ctr"/>
                      <a:r>
                        <a:rPr kumimoji="1" lang="en-US" altLang="ja-JP" sz="1600" b="1" dirty="0" smtClean="0">
                          <a:latin typeface="+mj-ea"/>
                          <a:ea typeface="+mj-ea"/>
                        </a:rPr>
                        <a:t>1,310</a:t>
                      </a:r>
                      <a:r>
                        <a:rPr kumimoji="1" lang="ja-JP" altLang="en-US" sz="1600" b="1" dirty="0" smtClean="0">
                          <a:latin typeface="+mj-ea"/>
                          <a:ea typeface="+mj-ea"/>
                        </a:rPr>
                        <a:t>円</a:t>
                      </a:r>
                    </a:p>
                    <a:p>
                      <a:pPr algn="ctr"/>
                      <a:endParaRPr kumimoji="1" lang="ja-JP" altLang="en-US" sz="1600" b="1" dirty="0">
                        <a:latin typeface="+mj-ea"/>
                        <a:ea typeface="+mj-ea"/>
                      </a:endParaRPr>
                    </a:p>
                  </a:txBody>
                  <a:tcPr anchor="ctr"/>
                </a:tc>
                <a:tc>
                  <a:txBody>
                    <a:bodyPr/>
                    <a:lstStyle/>
                    <a:p>
                      <a:pPr algn="ctr"/>
                      <a:r>
                        <a:rPr kumimoji="1" lang="en-US" altLang="ja-JP" sz="1600" b="1" dirty="0" smtClean="0">
                          <a:latin typeface="+mj-ea"/>
                          <a:ea typeface="+mj-ea"/>
                        </a:rPr>
                        <a:t>1,310</a:t>
                      </a:r>
                      <a:r>
                        <a:rPr kumimoji="1" lang="ja-JP" altLang="en-US" sz="1600" b="1" dirty="0" smtClean="0">
                          <a:latin typeface="+mj-ea"/>
                          <a:ea typeface="+mj-ea"/>
                        </a:rPr>
                        <a:t>円</a:t>
                      </a:r>
                    </a:p>
                    <a:p>
                      <a:pPr algn="ctr"/>
                      <a:r>
                        <a:rPr kumimoji="1" lang="ja-JP" altLang="en-US" sz="1600" b="1" dirty="0" smtClean="0">
                          <a:latin typeface="+mj-ea"/>
                          <a:ea typeface="+mj-ea"/>
                        </a:rPr>
                        <a:t>（</a:t>
                      </a:r>
                      <a:r>
                        <a:rPr kumimoji="1" lang="en-US" altLang="ja-JP" sz="1600" b="1" dirty="0" smtClean="0">
                          <a:latin typeface="+mj-ea"/>
                          <a:ea typeface="+mj-ea"/>
                        </a:rPr>
                        <a:t>820</a:t>
                      </a:r>
                      <a:r>
                        <a:rPr kumimoji="1" lang="ja-JP" altLang="en-US" sz="1600" b="1" dirty="0" smtClean="0">
                          <a:latin typeface="+mj-ea"/>
                          <a:ea typeface="+mj-ea"/>
                        </a:rPr>
                        <a:t>円）</a:t>
                      </a:r>
                      <a:endParaRPr kumimoji="1" lang="ja-JP" altLang="en-US" sz="1600" b="1" dirty="0">
                        <a:latin typeface="+mj-ea"/>
                        <a:ea typeface="+mj-ea"/>
                      </a:endParaRPr>
                    </a:p>
                  </a:txBody>
                  <a:tcPr anchor="ctr"/>
                </a:tc>
                <a:tc>
                  <a:txBody>
                    <a:bodyPr/>
                    <a:lstStyle/>
                    <a:p>
                      <a:pPr algn="ctr"/>
                      <a:r>
                        <a:rPr kumimoji="1" lang="en-US" altLang="ja-JP" sz="1600" b="1" dirty="0" smtClean="0">
                          <a:latin typeface="+mj-ea"/>
                          <a:ea typeface="+mj-ea"/>
                        </a:rPr>
                        <a:t>370</a:t>
                      </a:r>
                      <a:r>
                        <a:rPr kumimoji="1" lang="ja-JP" altLang="en-US" sz="1600" b="1" dirty="0" smtClean="0">
                          <a:latin typeface="+mj-ea"/>
                          <a:ea typeface="+mj-ea"/>
                        </a:rPr>
                        <a:t>円</a:t>
                      </a:r>
                      <a:endParaRPr kumimoji="1" lang="ja-JP" altLang="en-US" sz="1600" b="1" dirty="0">
                        <a:latin typeface="+mj-ea"/>
                        <a:ea typeface="+mj-ea"/>
                      </a:endParaRPr>
                    </a:p>
                  </a:txBody>
                  <a:tcPr anchor="ctr"/>
                </a:tc>
                <a:tc>
                  <a:txBody>
                    <a:bodyPr/>
                    <a:lstStyle/>
                    <a:p>
                      <a:pPr algn="ctr"/>
                      <a:r>
                        <a:rPr kumimoji="1" lang="en-US" altLang="ja-JP" sz="1600" b="1" dirty="0" smtClean="0">
                          <a:latin typeface="+mj-ea"/>
                          <a:ea typeface="+mj-ea"/>
                        </a:rPr>
                        <a:t>1,360</a:t>
                      </a:r>
                      <a:r>
                        <a:rPr kumimoji="1" lang="ja-JP" altLang="en-US" sz="1600" b="1" dirty="0" smtClean="0">
                          <a:latin typeface="+mj-ea"/>
                          <a:ea typeface="+mj-ea"/>
                        </a:rPr>
                        <a:t>円</a:t>
                      </a:r>
                    </a:p>
                    <a:p>
                      <a:pPr algn="ctr"/>
                      <a:endParaRPr kumimoji="1" lang="ja-JP" altLang="en-US" sz="1600" b="1" dirty="0">
                        <a:latin typeface="+mj-ea"/>
                        <a:ea typeface="+mj-ea"/>
                      </a:endParaRPr>
                    </a:p>
                  </a:txBody>
                  <a:tcPr anchor="ctr"/>
                </a:tc>
                <a:tc>
                  <a:txBody>
                    <a:bodyPr/>
                    <a:lstStyle/>
                    <a:p>
                      <a:pPr algn="ctr"/>
                      <a:r>
                        <a:rPr kumimoji="1" lang="en-US" altLang="ja-JP" sz="1600" b="1" dirty="0" smtClean="0">
                          <a:latin typeface="+mj-ea"/>
                          <a:ea typeface="+mj-ea"/>
                        </a:rPr>
                        <a:t>1,300</a:t>
                      </a:r>
                      <a:r>
                        <a:rPr kumimoji="1" lang="ja-JP" altLang="en-US" sz="1600" b="1" dirty="0" smtClean="0">
                          <a:latin typeface="+mj-ea"/>
                          <a:ea typeface="+mj-ea"/>
                        </a:rPr>
                        <a:t>円</a:t>
                      </a:r>
                    </a:p>
                    <a:p>
                      <a:pPr algn="ctr"/>
                      <a:endParaRPr kumimoji="1" lang="ja-JP" altLang="en-US" sz="1600" b="1" dirty="0">
                        <a:latin typeface="+mj-ea"/>
                        <a:ea typeface="+mj-ea"/>
                      </a:endParaRPr>
                    </a:p>
                  </a:txBody>
                  <a:tcPr anchor="ctr"/>
                </a:tc>
                <a:extLst>
                  <a:ext uri="{0D108BD9-81ED-4DB2-BD59-A6C34878D82A}">
                    <a16:rowId xmlns:a16="http://schemas.microsoft.com/office/drawing/2014/main" val="206179811"/>
                  </a:ext>
                </a:extLst>
              </a:tr>
            </a:tbl>
          </a:graphicData>
        </a:graphic>
      </p:graphicFrame>
      <p:sp>
        <p:nvSpPr>
          <p:cNvPr id="6" name="テキスト ボックス 5"/>
          <p:cNvSpPr txBox="1"/>
          <p:nvPr/>
        </p:nvSpPr>
        <p:spPr>
          <a:xfrm>
            <a:off x="1174282" y="5717406"/>
            <a:ext cx="9981397" cy="338554"/>
          </a:xfrm>
          <a:prstGeom prst="rect">
            <a:avLst/>
          </a:prstGeom>
          <a:noFill/>
        </p:spPr>
        <p:txBody>
          <a:bodyPr wrap="square" rtlCol="0">
            <a:spAutoFit/>
          </a:bodyPr>
          <a:lstStyle/>
          <a:p>
            <a:r>
              <a:rPr kumimoji="1" lang="ja-JP" altLang="en-US" sz="1600" b="1" dirty="0" smtClean="0">
                <a:latin typeface="+mj-ea"/>
                <a:ea typeface="+mj-ea"/>
              </a:rPr>
              <a:t>〇介護老人福祉施設と短期入所生活介護を利用した場合の従来型個室の負担限度額は（　）内の金額になります。</a:t>
            </a:r>
            <a:endParaRPr kumimoji="1" lang="ja-JP" altLang="en-US" sz="1600" b="1" dirty="0">
              <a:latin typeface="+mj-ea"/>
              <a:ea typeface="+mj-ea"/>
            </a:endParaRPr>
          </a:p>
        </p:txBody>
      </p:sp>
      <p:sp>
        <p:nvSpPr>
          <p:cNvPr id="7" name="テキスト ボックス 6"/>
          <p:cNvSpPr txBox="1"/>
          <p:nvPr/>
        </p:nvSpPr>
        <p:spPr>
          <a:xfrm>
            <a:off x="9933271" y="1195491"/>
            <a:ext cx="1809549" cy="400110"/>
          </a:xfrm>
          <a:prstGeom prst="rect">
            <a:avLst/>
          </a:prstGeom>
          <a:noFill/>
        </p:spPr>
        <p:txBody>
          <a:bodyPr wrap="square" rtlCol="0">
            <a:spAutoFit/>
          </a:bodyPr>
          <a:lstStyle/>
          <a:p>
            <a:r>
              <a:rPr kumimoji="1" lang="en-US" altLang="ja-JP" sz="2000" dirty="0" smtClean="0">
                <a:latin typeface="+mj-ea"/>
                <a:ea typeface="+mj-ea"/>
              </a:rPr>
              <a:t>《</a:t>
            </a:r>
            <a:r>
              <a:rPr kumimoji="1" lang="ja-JP" altLang="en-US" sz="2000" dirty="0" smtClean="0">
                <a:latin typeface="+mj-ea"/>
                <a:ea typeface="+mj-ea"/>
              </a:rPr>
              <a:t>１日あたり</a:t>
            </a:r>
            <a:r>
              <a:rPr kumimoji="1" lang="en-US" altLang="ja-JP" sz="2000" dirty="0" smtClean="0">
                <a:latin typeface="+mj-ea"/>
                <a:ea typeface="+mj-ea"/>
              </a:rPr>
              <a:t>》</a:t>
            </a:r>
            <a:endParaRPr kumimoji="1" lang="ja-JP" altLang="en-US" sz="2000" dirty="0">
              <a:latin typeface="+mj-ea"/>
              <a:ea typeface="+mj-ea"/>
            </a:endParaRPr>
          </a:p>
        </p:txBody>
      </p:sp>
    </p:spTree>
    <p:extLst>
      <p:ext uri="{BB962C8B-B14F-4D97-AF65-F5344CB8AC3E}">
        <p14:creationId xmlns:p14="http://schemas.microsoft.com/office/powerpoint/2010/main" val="3502441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056043" y="3691309"/>
            <a:ext cx="8423564" cy="498764"/>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ea"/>
              <a:ea typeface="+mj-ea"/>
            </a:endParaRPr>
          </a:p>
        </p:txBody>
      </p:sp>
      <p:sp>
        <p:nvSpPr>
          <p:cNvPr id="3" name="タイトル 2"/>
          <p:cNvSpPr>
            <a:spLocks noGrp="1"/>
          </p:cNvSpPr>
          <p:nvPr>
            <p:ph type="title"/>
          </p:nvPr>
        </p:nvSpPr>
        <p:spPr>
          <a:xfrm>
            <a:off x="801702" y="655686"/>
            <a:ext cx="6505477" cy="776502"/>
          </a:xfrm>
        </p:spPr>
        <p:txBody>
          <a:bodyPr>
            <a:normAutofit/>
          </a:bodyPr>
          <a:lstStyle/>
          <a:p>
            <a:r>
              <a:rPr kumimoji="1" lang="ja-JP" altLang="en-US" b="1" u="sng" dirty="0" smtClean="0"/>
              <a:t>負担限度額認定</a:t>
            </a:r>
            <a:r>
              <a:rPr kumimoji="1" lang="ja-JP" altLang="en-US" sz="3600" u="sng" dirty="0" smtClean="0"/>
              <a:t>について</a:t>
            </a:r>
            <a:endParaRPr kumimoji="1" lang="ja-JP" altLang="en-US" u="sng" dirty="0"/>
          </a:p>
        </p:txBody>
      </p:sp>
      <p:sp>
        <p:nvSpPr>
          <p:cNvPr id="2" name="テキスト ボックス 1"/>
          <p:cNvSpPr txBox="1"/>
          <p:nvPr/>
        </p:nvSpPr>
        <p:spPr>
          <a:xfrm>
            <a:off x="1056043" y="1627161"/>
            <a:ext cx="10336727" cy="954107"/>
          </a:xfrm>
          <a:prstGeom prst="rect">
            <a:avLst/>
          </a:prstGeom>
          <a:noFill/>
        </p:spPr>
        <p:txBody>
          <a:bodyPr wrap="square" rtlCol="0">
            <a:spAutoFit/>
          </a:bodyPr>
          <a:lstStyle/>
          <a:p>
            <a:r>
              <a:rPr kumimoji="1" lang="ja-JP" altLang="en-US" sz="2800" dirty="0" smtClean="0">
                <a:latin typeface="+mj-ea"/>
                <a:ea typeface="+mj-ea"/>
              </a:rPr>
              <a:t>〇前</a:t>
            </a:r>
            <a:r>
              <a:rPr lang="ja-JP" altLang="en-US" sz="2800" dirty="0" smtClean="0">
                <a:latin typeface="+mj-ea"/>
                <a:ea typeface="+mj-ea"/>
              </a:rPr>
              <a:t>表に当てはまっていても次のいずれかに該当する場合は、</a:t>
            </a:r>
            <a:endParaRPr lang="en-US" altLang="ja-JP" sz="2800" dirty="0" smtClean="0">
              <a:latin typeface="+mj-ea"/>
              <a:ea typeface="+mj-ea"/>
            </a:endParaRPr>
          </a:p>
          <a:p>
            <a:r>
              <a:rPr lang="ja-JP" altLang="en-US" sz="2800" dirty="0">
                <a:latin typeface="+mj-ea"/>
                <a:ea typeface="+mj-ea"/>
              </a:rPr>
              <a:t>　</a:t>
            </a:r>
            <a:r>
              <a:rPr lang="ja-JP" altLang="en-US" sz="2800" dirty="0" smtClean="0">
                <a:latin typeface="+mj-ea"/>
                <a:ea typeface="+mj-ea"/>
              </a:rPr>
              <a:t>負担限度額認定の対象になりません。</a:t>
            </a:r>
            <a:endParaRPr kumimoji="1" lang="en-US" altLang="ja-JP" sz="2800" dirty="0" smtClean="0">
              <a:latin typeface="+mj-ea"/>
              <a:ea typeface="+mj-ea"/>
            </a:endParaRPr>
          </a:p>
        </p:txBody>
      </p:sp>
      <p:sp>
        <p:nvSpPr>
          <p:cNvPr id="6" name="テキスト ボックス 5"/>
          <p:cNvSpPr txBox="1"/>
          <p:nvPr/>
        </p:nvSpPr>
        <p:spPr>
          <a:xfrm>
            <a:off x="991474" y="3050120"/>
            <a:ext cx="9702266" cy="830997"/>
          </a:xfrm>
          <a:prstGeom prst="rect">
            <a:avLst/>
          </a:prstGeom>
          <a:noFill/>
        </p:spPr>
        <p:txBody>
          <a:bodyPr wrap="square" rtlCol="0">
            <a:spAutoFit/>
          </a:bodyPr>
          <a:lstStyle/>
          <a:p>
            <a:r>
              <a:rPr kumimoji="1" lang="ja-JP" altLang="en-US" sz="2400" dirty="0" smtClean="0">
                <a:latin typeface="+mj-ea"/>
                <a:ea typeface="+mj-ea"/>
              </a:rPr>
              <a:t>①住民税非課税世帯でも世帯分離している配偶者が住民税課税の場合</a:t>
            </a:r>
            <a:endParaRPr kumimoji="1" lang="en-US" altLang="ja-JP" sz="2400" dirty="0" smtClean="0">
              <a:latin typeface="+mj-ea"/>
              <a:ea typeface="+mj-ea"/>
            </a:endParaRPr>
          </a:p>
          <a:p>
            <a:endParaRPr kumimoji="1" lang="ja-JP" altLang="en-US" sz="2400" dirty="0">
              <a:latin typeface="+mj-ea"/>
              <a:ea typeface="+mj-ea"/>
            </a:endParaRPr>
          </a:p>
        </p:txBody>
      </p:sp>
      <p:sp>
        <p:nvSpPr>
          <p:cNvPr id="7" name="テキスト ボックス 6"/>
          <p:cNvSpPr txBox="1"/>
          <p:nvPr/>
        </p:nvSpPr>
        <p:spPr>
          <a:xfrm>
            <a:off x="991474" y="3743061"/>
            <a:ext cx="5637601" cy="830997"/>
          </a:xfrm>
          <a:prstGeom prst="rect">
            <a:avLst/>
          </a:prstGeom>
          <a:noFill/>
        </p:spPr>
        <p:txBody>
          <a:bodyPr wrap="square" rtlCol="0">
            <a:spAutoFit/>
          </a:bodyPr>
          <a:lstStyle/>
          <a:p>
            <a:r>
              <a:rPr lang="ja-JP" altLang="en-US" sz="2400" dirty="0" smtClean="0">
                <a:latin typeface="+mj-ea"/>
                <a:ea typeface="+mj-ea"/>
              </a:rPr>
              <a:t>②</a:t>
            </a:r>
            <a:r>
              <a:rPr kumimoji="1" lang="ja-JP" altLang="en-US" sz="2400" dirty="0" smtClean="0">
                <a:latin typeface="+mj-ea"/>
                <a:ea typeface="+mj-ea"/>
              </a:rPr>
              <a:t>住民税非課税世帯でも、</a:t>
            </a:r>
            <a:endParaRPr kumimoji="1" lang="en-US" altLang="ja-JP" sz="2400" dirty="0" smtClean="0">
              <a:latin typeface="+mj-ea"/>
              <a:ea typeface="+mj-ea"/>
            </a:endParaRPr>
          </a:p>
          <a:p>
            <a:r>
              <a:rPr kumimoji="1" lang="ja-JP" altLang="en-US" sz="2400" dirty="0" smtClean="0">
                <a:latin typeface="+mj-ea"/>
                <a:ea typeface="+mj-ea"/>
              </a:rPr>
              <a:t>　各段階の資産要件を超過している場合</a:t>
            </a:r>
            <a:endParaRPr kumimoji="1" lang="en-US" altLang="ja-JP" sz="2400" dirty="0" smtClean="0">
              <a:latin typeface="+mj-ea"/>
              <a:ea typeface="+mj-ea"/>
            </a:endParaRPr>
          </a:p>
        </p:txBody>
      </p:sp>
      <p:graphicFrame>
        <p:nvGraphicFramePr>
          <p:cNvPr id="8" name="表 7"/>
          <p:cNvGraphicFramePr>
            <a:graphicFrameLocks noGrp="1"/>
          </p:cNvGraphicFramePr>
          <p:nvPr>
            <p:extLst/>
          </p:nvPr>
        </p:nvGraphicFramePr>
        <p:xfrm>
          <a:off x="6465446" y="3867395"/>
          <a:ext cx="4878939" cy="1981200"/>
        </p:xfrm>
        <a:graphic>
          <a:graphicData uri="http://schemas.openxmlformats.org/drawingml/2006/table">
            <a:tbl>
              <a:tblPr firstRow="1" bandRow="1"/>
              <a:tblGrid>
                <a:gridCol w="1558223">
                  <a:extLst>
                    <a:ext uri="{9D8B030D-6E8A-4147-A177-3AD203B41FA5}">
                      <a16:colId xmlns:a16="http://schemas.microsoft.com/office/drawing/2014/main" val="2034124878"/>
                    </a:ext>
                  </a:extLst>
                </a:gridCol>
                <a:gridCol w="1742172">
                  <a:extLst>
                    <a:ext uri="{9D8B030D-6E8A-4147-A177-3AD203B41FA5}">
                      <a16:colId xmlns:a16="http://schemas.microsoft.com/office/drawing/2014/main" val="3445124938"/>
                    </a:ext>
                  </a:extLst>
                </a:gridCol>
                <a:gridCol w="1578544">
                  <a:extLst>
                    <a:ext uri="{9D8B030D-6E8A-4147-A177-3AD203B41FA5}">
                      <a16:colId xmlns:a16="http://schemas.microsoft.com/office/drawing/2014/main" val="830177628"/>
                    </a:ext>
                  </a:extLst>
                </a:gridCol>
              </a:tblGrid>
              <a:tr h="370840">
                <a:tc>
                  <a:txBody>
                    <a:bodyPr/>
                    <a:lstStyle/>
                    <a:p>
                      <a:endParaRPr kumimoji="1" lang="ja-JP" altLang="en-US" sz="2000" dirty="0">
                        <a:latin typeface="+mj-ea"/>
                        <a:ea typeface="+mj-ea"/>
                      </a:endParaRPr>
                    </a:p>
                  </a:txBody>
                  <a:tcPr/>
                </a:tc>
                <a:tc>
                  <a:txBody>
                    <a:bodyPr/>
                    <a:lstStyle/>
                    <a:p>
                      <a:pPr algn="ctr"/>
                      <a:r>
                        <a:rPr kumimoji="1" lang="ja-JP" altLang="en-US" sz="2000" dirty="0" smtClean="0">
                          <a:latin typeface="+mj-ea"/>
                          <a:ea typeface="+mj-ea"/>
                        </a:rPr>
                        <a:t>単身</a:t>
                      </a:r>
                      <a:endParaRPr kumimoji="1" lang="ja-JP" altLang="en-US" sz="2000" dirty="0">
                        <a:latin typeface="+mj-ea"/>
                        <a:ea typeface="+mj-ea"/>
                      </a:endParaRPr>
                    </a:p>
                  </a:txBody>
                  <a:tcPr anchor="ctr"/>
                </a:tc>
                <a:tc>
                  <a:txBody>
                    <a:bodyPr/>
                    <a:lstStyle/>
                    <a:p>
                      <a:pPr algn="ctr"/>
                      <a:r>
                        <a:rPr kumimoji="1" lang="ja-JP" altLang="en-US" sz="2000" dirty="0" smtClean="0">
                          <a:latin typeface="+mj-ea"/>
                          <a:ea typeface="+mj-ea"/>
                        </a:rPr>
                        <a:t>夫婦</a:t>
                      </a:r>
                      <a:endParaRPr kumimoji="1" lang="ja-JP" altLang="en-US" sz="2000" dirty="0">
                        <a:latin typeface="+mj-ea"/>
                        <a:ea typeface="+mj-ea"/>
                      </a:endParaRPr>
                    </a:p>
                  </a:txBody>
                  <a:tcPr anchor="ctr"/>
                </a:tc>
                <a:extLst>
                  <a:ext uri="{0D108BD9-81ED-4DB2-BD59-A6C34878D82A}">
                    <a16:rowId xmlns:a16="http://schemas.microsoft.com/office/drawing/2014/main" val="3943338573"/>
                  </a:ext>
                </a:extLst>
              </a:tr>
              <a:tr h="370840">
                <a:tc>
                  <a:txBody>
                    <a:bodyPr/>
                    <a:lstStyle/>
                    <a:p>
                      <a:pPr algn="ctr"/>
                      <a:r>
                        <a:rPr kumimoji="1" lang="ja-JP" altLang="en-US" sz="2000" dirty="0" smtClean="0">
                          <a:latin typeface="+mj-ea"/>
                          <a:ea typeface="+mj-ea"/>
                        </a:rPr>
                        <a:t>第１段階</a:t>
                      </a:r>
                      <a:endParaRPr kumimoji="1" lang="ja-JP" altLang="en-US" sz="2000" dirty="0">
                        <a:latin typeface="+mj-ea"/>
                        <a:ea typeface="+mj-ea"/>
                      </a:endParaRPr>
                    </a:p>
                  </a:txBody>
                  <a:tcPr anchor="ctr"/>
                </a:tc>
                <a:tc>
                  <a:txBody>
                    <a:bodyPr/>
                    <a:lstStyle/>
                    <a:p>
                      <a:pPr algn="ctr"/>
                      <a:r>
                        <a:rPr kumimoji="1" lang="en-US" altLang="ja-JP" sz="2000" dirty="0" smtClean="0">
                          <a:latin typeface="+mj-ea"/>
                          <a:ea typeface="+mj-ea"/>
                        </a:rPr>
                        <a:t>1,000</a:t>
                      </a:r>
                      <a:r>
                        <a:rPr kumimoji="1" lang="ja-JP" altLang="en-US" sz="2000" dirty="0" smtClean="0">
                          <a:latin typeface="+mj-ea"/>
                          <a:ea typeface="+mj-ea"/>
                        </a:rPr>
                        <a:t>万円</a:t>
                      </a:r>
                      <a:endParaRPr kumimoji="1" lang="ja-JP" altLang="en-US" sz="2000" dirty="0">
                        <a:latin typeface="+mj-ea"/>
                        <a:ea typeface="+mj-ea"/>
                      </a:endParaRPr>
                    </a:p>
                  </a:txBody>
                  <a:tcPr anchor="ctr"/>
                </a:tc>
                <a:tc>
                  <a:txBody>
                    <a:bodyPr/>
                    <a:lstStyle/>
                    <a:p>
                      <a:pPr algn="ctr"/>
                      <a:r>
                        <a:rPr kumimoji="1" lang="en-US" altLang="ja-JP" sz="2000" dirty="0" smtClean="0">
                          <a:latin typeface="+mj-ea"/>
                          <a:ea typeface="+mj-ea"/>
                        </a:rPr>
                        <a:t>2,000</a:t>
                      </a:r>
                      <a:r>
                        <a:rPr kumimoji="1" lang="ja-JP" altLang="en-US" sz="2000" dirty="0" smtClean="0">
                          <a:latin typeface="+mj-ea"/>
                          <a:ea typeface="+mj-ea"/>
                        </a:rPr>
                        <a:t>万円</a:t>
                      </a:r>
                      <a:endParaRPr kumimoji="1" lang="ja-JP" altLang="en-US" sz="2000" dirty="0">
                        <a:latin typeface="+mj-ea"/>
                        <a:ea typeface="+mj-ea"/>
                      </a:endParaRPr>
                    </a:p>
                  </a:txBody>
                  <a:tcPr anchor="ctr"/>
                </a:tc>
                <a:extLst>
                  <a:ext uri="{0D108BD9-81ED-4DB2-BD59-A6C34878D82A}">
                    <a16:rowId xmlns:a16="http://schemas.microsoft.com/office/drawing/2014/main" val="28697927"/>
                  </a:ext>
                </a:extLst>
              </a:tr>
              <a:tr h="370840">
                <a:tc>
                  <a:txBody>
                    <a:bodyPr/>
                    <a:lstStyle/>
                    <a:p>
                      <a:pPr algn="ctr"/>
                      <a:r>
                        <a:rPr kumimoji="1" lang="ja-JP" altLang="en-US" sz="2000" dirty="0" smtClean="0">
                          <a:latin typeface="+mj-ea"/>
                          <a:ea typeface="+mj-ea"/>
                        </a:rPr>
                        <a:t>第２段階</a:t>
                      </a:r>
                      <a:endParaRPr kumimoji="1" lang="ja-JP" altLang="en-US" sz="2000" dirty="0">
                        <a:latin typeface="+mj-ea"/>
                        <a:ea typeface="+mj-ea"/>
                      </a:endParaRPr>
                    </a:p>
                  </a:txBody>
                  <a:tcPr anchor="ctr"/>
                </a:tc>
                <a:tc>
                  <a:txBody>
                    <a:bodyPr/>
                    <a:lstStyle/>
                    <a:p>
                      <a:pPr algn="ctr"/>
                      <a:r>
                        <a:rPr kumimoji="1" lang="en-US" altLang="ja-JP" sz="2000" dirty="0" smtClean="0">
                          <a:latin typeface="+mj-ea"/>
                          <a:ea typeface="+mj-ea"/>
                        </a:rPr>
                        <a:t>650</a:t>
                      </a:r>
                      <a:r>
                        <a:rPr kumimoji="1" lang="ja-JP" altLang="en-US" sz="2000" dirty="0" smtClean="0">
                          <a:latin typeface="+mj-ea"/>
                          <a:ea typeface="+mj-ea"/>
                        </a:rPr>
                        <a:t>万円</a:t>
                      </a:r>
                      <a:endParaRPr kumimoji="1" lang="en-US" altLang="ja-JP" sz="2000" dirty="0" smtClean="0">
                        <a:latin typeface="+mj-ea"/>
                        <a:ea typeface="+mj-ea"/>
                      </a:endParaRPr>
                    </a:p>
                  </a:txBody>
                  <a:tcPr anchor="ctr"/>
                </a:tc>
                <a:tc>
                  <a:txBody>
                    <a:bodyPr/>
                    <a:lstStyle/>
                    <a:p>
                      <a:pPr algn="ctr"/>
                      <a:r>
                        <a:rPr kumimoji="1" lang="en-US" altLang="ja-JP" sz="2000" dirty="0" smtClean="0">
                          <a:latin typeface="+mj-ea"/>
                          <a:ea typeface="+mj-ea"/>
                        </a:rPr>
                        <a:t>1,650</a:t>
                      </a:r>
                      <a:r>
                        <a:rPr kumimoji="1" lang="ja-JP" altLang="en-US" sz="2000" dirty="0" smtClean="0">
                          <a:latin typeface="+mj-ea"/>
                          <a:ea typeface="+mj-ea"/>
                        </a:rPr>
                        <a:t>万円</a:t>
                      </a:r>
                      <a:endParaRPr kumimoji="1" lang="en-US" altLang="ja-JP" sz="2000" dirty="0" smtClean="0">
                        <a:latin typeface="+mj-ea"/>
                        <a:ea typeface="+mj-ea"/>
                      </a:endParaRPr>
                    </a:p>
                  </a:txBody>
                  <a:tcPr anchor="ctr"/>
                </a:tc>
                <a:extLst>
                  <a:ext uri="{0D108BD9-81ED-4DB2-BD59-A6C34878D82A}">
                    <a16:rowId xmlns:a16="http://schemas.microsoft.com/office/drawing/2014/main" val="4294391496"/>
                  </a:ext>
                </a:extLst>
              </a:tr>
              <a:tr h="370840">
                <a:tc>
                  <a:txBody>
                    <a:bodyPr/>
                    <a:lstStyle/>
                    <a:p>
                      <a:pPr algn="ctr"/>
                      <a:r>
                        <a:rPr kumimoji="1" lang="ja-JP" altLang="en-US" sz="2000" dirty="0" smtClean="0">
                          <a:latin typeface="+mj-ea"/>
                          <a:ea typeface="+mj-ea"/>
                        </a:rPr>
                        <a:t>第３段階①</a:t>
                      </a:r>
                      <a:endParaRPr kumimoji="1" lang="ja-JP" altLang="en-US" sz="2000" dirty="0">
                        <a:latin typeface="+mj-ea"/>
                        <a:ea typeface="+mj-ea"/>
                      </a:endParaRPr>
                    </a:p>
                  </a:txBody>
                  <a:tcPr anchor="ctr"/>
                </a:tc>
                <a:tc>
                  <a:txBody>
                    <a:bodyPr/>
                    <a:lstStyle/>
                    <a:p>
                      <a:pPr algn="ctr"/>
                      <a:r>
                        <a:rPr kumimoji="1" lang="en-US" altLang="ja-JP" sz="2000" dirty="0" smtClean="0">
                          <a:latin typeface="+mj-ea"/>
                          <a:ea typeface="+mj-ea"/>
                        </a:rPr>
                        <a:t>550</a:t>
                      </a:r>
                      <a:r>
                        <a:rPr kumimoji="1" lang="ja-JP" altLang="en-US" sz="2000" dirty="0" smtClean="0">
                          <a:latin typeface="+mj-ea"/>
                          <a:ea typeface="+mj-ea"/>
                        </a:rPr>
                        <a:t>万円</a:t>
                      </a:r>
                      <a:endParaRPr kumimoji="1" lang="ja-JP" altLang="en-US" sz="2000" dirty="0">
                        <a:latin typeface="+mj-ea"/>
                        <a:ea typeface="+mj-ea"/>
                      </a:endParaRPr>
                    </a:p>
                  </a:txBody>
                  <a:tcPr anchor="ctr"/>
                </a:tc>
                <a:tc>
                  <a:txBody>
                    <a:bodyPr/>
                    <a:lstStyle/>
                    <a:p>
                      <a:pPr algn="ctr"/>
                      <a:r>
                        <a:rPr kumimoji="1" lang="en-US" altLang="ja-JP" sz="2000" dirty="0" smtClean="0">
                          <a:latin typeface="+mj-ea"/>
                          <a:ea typeface="+mj-ea"/>
                        </a:rPr>
                        <a:t>1,550</a:t>
                      </a:r>
                      <a:r>
                        <a:rPr kumimoji="1" lang="ja-JP" altLang="en-US" sz="2000" dirty="0" smtClean="0">
                          <a:latin typeface="+mj-ea"/>
                          <a:ea typeface="+mj-ea"/>
                        </a:rPr>
                        <a:t>万円</a:t>
                      </a:r>
                      <a:endParaRPr kumimoji="1" lang="ja-JP" altLang="en-US" sz="2000" dirty="0">
                        <a:latin typeface="+mj-ea"/>
                        <a:ea typeface="+mj-ea"/>
                      </a:endParaRPr>
                    </a:p>
                  </a:txBody>
                  <a:tcPr anchor="ctr"/>
                </a:tc>
                <a:extLst>
                  <a:ext uri="{0D108BD9-81ED-4DB2-BD59-A6C34878D82A}">
                    <a16:rowId xmlns:a16="http://schemas.microsoft.com/office/drawing/2014/main" val="164413976"/>
                  </a:ext>
                </a:extLst>
              </a:tr>
              <a:tr h="278383">
                <a:tc>
                  <a:txBody>
                    <a:bodyPr/>
                    <a:lstStyle/>
                    <a:p>
                      <a:pPr algn="ctr"/>
                      <a:r>
                        <a:rPr kumimoji="1" lang="ja-JP" altLang="en-US" sz="2000" dirty="0" smtClean="0">
                          <a:latin typeface="+mj-ea"/>
                          <a:ea typeface="+mj-ea"/>
                        </a:rPr>
                        <a:t>第３段階②</a:t>
                      </a:r>
                      <a:endParaRPr kumimoji="1" lang="ja-JP" altLang="en-US" sz="2000" dirty="0">
                        <a:latin typeface="+mj-ea"/>
                        <a:ea typeface="+mj-ea"/>
                      </a:endParaRPr>
                    </a:p>
                  </a:txBody>
                  <a:tcPr anchor="ctr"/>
                </a:tc>
                <a:tc>
                  <a:txBody>
                    <a:bodyPr/>
                    <a:lstStyle/>
                    <a:p>
                      <a:pPr algn="ctr"/>
                      <a:r>
                        <a:rPr kumimoji="1" lang="en-US" altLang="ja-JP" sz="2000" dirty="0" smtClean="0">
                          <a:latin typeface="+mj-ea"/>
                          <a:ea typeface="+mj-ea"/>
                        </a:rPr>
                        <a:t>500</a:t>
                      </a:r>
                      <a:r>
                        <a:rPr kumimoji="1" lang="ja-JP" altLang="en-US" sz="2000" dirty="0" smtClean="0">
                          <a:latin typeface="+mj-ea"/>
                          <a:ea typeface="+mj-ea"/>
                        </a:rPr>
                        <a:t>万円</a:t>
                      </a:r>
                      <a:endParaRPr kumimoji="1" lang="ja-JP" altLang="en-US" sz="2000" dirty="0">
                        <a:latin typeface="+mj-ea"/>
                        <a:ea typeface="+mj-ea"/>
                      </a:endParaRPr>
                    </a:p>
                  </a:txBody>
                  <a:tcPr anchor="ctr"/>
                </a:tc>
                <a:tc>
                  <a:txBody>
                    <a:bodyPr/>
                    <a:lstStyle/>
                    <a:p>
                      <a:pPr algn="ctr"/>
                      <a:r>
                        <a:rPr kumimoji="1" lang="en-US" altLang="ja-JP" sz="2000" dirty="0" smtClean="0">
                          <a:latin typeface="+mj-ea"/>
                          <a:ea typeface="+mj-ea"/>
                        </a:rPr>
                        <a:t>1,500</a:t>
                      </a:r>
                      <a:r>
                        <a:rPr kumimoji="1" lang="ja-JP" altLang="en-US" sz="2000" dirty="0" smtClean="0">
                          <a:latin typeface="+mj-ea"/>
                          <a:ea typeface="+mj-ea"/>
                        </a:rPr>
                        <a:t>万円</a:t>
                      </a:r>
                      <a:endParaRPr kumimoji="1" lang="ja-JP" altLang="en-US" sz="2000" dirty="0">
                        <a:latin typeface="+mj-ea"/>
                        <a:ea typeface="+mj-ea"/>
                      </a:endParaRPr>
                    </a:p>
                  </a:txBody>
                  <a:tcPr anchor="ctr"/>
                </a:tc>
                <a:extLst>
                  <a:ext uri="{0D108BD9-81ED-4DB2-BD59-A6C34878D82A}">
                    <a16:rowId xmlns:a16="http://schemas.microsoft.com/office/drawing/2014/main" val="2123947787"/>
                  </a:ext>
                </a:extLst>
              </a:tr>
            </a:tbl>
          </a:graphicData>
        </a:graphic>
      </p:graphicFrame>
      <p:sp>
        <p:nvSpPr>
          <p:cNvPr id="9" name="正方形/長方形 8"/>
          <p:cNvSpPr/>
          <p:nvPr/>
        </p:nvSpPr>
        <p:spPr>
          <a:xfrm>
            <a:off x="9300812" y="3503288"/>
            <a:ext cx="983366" cy="312355"/>
          </a:xfrm>
          <a:prstGeom prst="rect">
            <a:avLst/>
          </a:prstGeom>
          <a:solidFill>
            <a:schemeClr val="bg1"/>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801702" y="2844801"/>
            <a:ext cx="10780698" cy="3206044"/>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058706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841913" y="3491883"/>
            <a:ext cx="8423564" cy="498764"/>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ea"/>
              <a:ea typeface="+mj-ea"/>
            </a:endParaRPr>
          </a:p>
        </p:txBody>
      </p:sp>
      <p:sp>
        <p:nvSpPr>
          <p:cNvPr id="3" name="タイトル 2"/>
          <p:cNvSpPr>
            <a:spLocks noGrp="1"/>
          </p:cNvSpPr>
          <p:nvPr>
            <p:ph type="title"/>
          </p:nvPr>
        </p:nvSpPr>
        <p:spPr>
          <a:xfrm>
            <a:off x="837945" y="757026"/>
            <a:ext cx="6505477" cy="776502"/>
          </a:xfrm>
        </p:spPr>
        <p:txBody>
          <a:bodyPr>
            <a:normAutofit/>
          </a:bodyPr>
          <a:lstStyle/>
          <a:p>
            <a:r>
              <a:rPr kumimoji="1" lang="ja-JP" altLang="en-US" b="1" u="sng" dirty="0" smtClean="0"/>
              <a:t>負担限度額認定</a:t>
            </a:r>
            <a:r>
              <a:rPr kumimoji="1" lang="ja-JP" altLang="en-US" sz="3600" u="sng" dirty="0" smtClean="0"/>
              <a:t>について</a:t>
            </a:r>
            <a:endParaRPr kumimoji="1" lang="ja-JP" altLang="en-US" u="sng" dirty="0"/>
          </a:p>
        </p:txBody>
      </p:sp>
      <p:sp>
        <p:nvSpPr>
          <p:cNvPr id="5" name="テキスト ボックス 4"/>
          <p:cNvSpPr txBox="1"/>
          <p:nvPr/>
        </p:nvSpPr>
        <p:spPr>
          <a:xfrm>
            <a:off x="747635" y="2816625"/>
            <a:ext cx="9875209" cy="523220"/>
          </a:xfrm>
          <a:prstGeom prst="rect">
            <a:avLst/>
          </a:prstGeom>
          <a:noFill/>
        </p:spPr>
        <p:txBody>
          <a:bodyPr wrap="square" rtlCol="0">
            <a:spAutoFit/>
          </a:bodyPr>
          <a:lstStyle/>
          <a:p>
            <a:r>
              <a:rPr lang="ja-JP" altLang="en-US" sz="2800" b="1" dirty="0" smtClean="0">
                <a:solidFill>
                  <a:schemeClr val="accent2"/>
                </a:solidFill>
                <a:latin typeface="+mj-ea"/>
                <a:ea typeface="+mj-ea"/>
              </a:rPr>
              <a:t>・申請は、どこの施設をいつから利用するかが決まった段階で！</a:t>
            </a:r>
            <a:endParaRPr lang="en-US" altLang="ja-JP" sz="2800" b="1" dirty="0" smtClean="0">
              <a:solidFill>
                <a:schemeClr val="accent2"/>
              </a:solidFill>
              <a:latin typeface="+mj-ea"/>
              <a:ea typeface="+mj-ea"/>
            </a:endParaRPr>
          </a:p>
        </p:txBody>
      </p:sp>
      <p:sp>
        <p:nvSpPr>
          <p:cNvPr id="7" name="角丸四角形 6"/>
          <p:cNvSpPr/>
          <p:nvPr/>
        </p:nvSpPr>
        <p:spPr>
          <a:xfrm>
            <a:off x="747635" y="1758219"/>
            <a:ext cx="4151743" cy="83371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 name="テキスト ボックス 1"/>
          <p:cNvSpPr txBox="1"/>
          <p:nvPr/>
        </p:nvSpPr>
        <p:spPr>
          <a:xfrm>
            <a:off x="837945" y="1919449"/>
            <a:ext cx="4388810" cy="523220"/>
          </a:xfrm>
          <a:prstGeom prst="rect">
            <a:avLst/>
          </a:prstGeom>
          <a:noFill/>
        </p:spPr>
        <p:txBody>
          <a:bodyPr wrap="square" rtlCol="0">
            <a:spAutoFit/>
          </a:bodyPr>
          <a:lstStyle/>
          <a:p>
            <a:r>
              <a:rPr kumimoji="1" lang="ja-JP" altLang="en-US" sz="2800" dirty="0" smtClean="0">
                <a:latin typeface="+mj-ea"/>
                <a:ea typeface="+mj-ea"/>
              </a:rPr>
              <a:t>申請にあたっての注意点</a:t>
            </a:r>
            <a:endParaRPr kumimoji="1" lang="en-US" altLang="ja-JP" sz="2800" dirty="0" smtClean="0">
              <a:latin typeface="+mj-ea"/>
              <a:ea typeface="+mj-ea"/>
            </a:endParaRPr>
          </a:p>
        </p:txBody>
      </p:sp>
      <p:sp>
        <p:nvSpPr>
          <p:cNvPr id="6" name="テキスト ボックス 5"/>
          <p:cNvSpPr txBox="1"/>
          <p:nvPr/>
        </p:nvSpPr>
        <p:spPr>
          <a:xfrm>
            <a:off x="636312" y="3348638"/>
            <a:ext cx="10834765" cy="1015663"/>
          </a:xfrm>
          <a:prstGeom prst="rect">
            <a:avLst/>
          </a:prstGeom>
          <a:noFill/>
        </p:spPr>
        <p:txBody>
          <a:bodyPr wrap="square" rtlCol="0">
            <a:spAutoFit/>
          </a:bodyPr>
          <a:lstStyle/>
          <a:p>
            <a:r>
              <a:rPr lang="ja-JP" altLang="en-US" dirty="0">
                <a:latin typeface="+mj-ea"/>
              </a:rPr>
              <a:t>　</a:t>
            </a:r>
            <a:r>
              <a:rPr lang="ja-JP" altLang="en-US" sz="2000" dirty="0">
                <a:latin typeface="+mj-ea"/>
                <a:ea typeface="+mj-ea"/>
              </a:rPr>
              <a:t>→ショートステイなどいつか利用する予定</a:t>
            </a:r>
            <a:r>
              <a:rPr lang="ja-JP" altLang="en-US" sz="2000" dirty="0" smtClean="0">
                <a:latin typeface="+mj-ea"/>
                <a:ea typeface="+mj-ea"/>
              </a:rPr>
              <a:t>なので、どこ</a:t>
            </a:r>
            <a:r>
              <a:rPr lang="ja-JP" altLang="en-US" sz="2000" dirty="0">
                <a:latin typeface="+mj-ea"/>
                <a:ea typeface="+mj-ea"/>
              </a:rPr>
              <a:t>の施設をいつから利用するかが決まって</a:t>
            </a:r>
            <a:r>
              <a:rPr lang="ja-JP" altLang="en-US" sz="2000" dirty="0" err="1" smtClean="0">
                <a:latin typeface="+mj-ea"/>
                <a:ea typeface="+mj-ea"/>
              </a:rPr>
              <a:t>い</a:t>
            </a:r>
            <a:endParaRPr lang="en-US" altLang="ja-JP" sz="2000" dirty="0" smtClean="0">
              <a:latin typeface="+mj-ea"/>
              <a:ea typeface="+mj-ea"/>
            </a:endParaRPr>
          </a:p>
          <a:p>
            <a:r>
              <a:rPr lang="ja-JP" altLang="en-US" sz="2000" dirty="0" smtClean="0">
                <a:latin typeface="+mj-ea"/>
                <a:ea typeface="+mj-ea"/>
              </a:rPr>
              <a:t>　　ない</a:t>
            </a:r>
            <a:r>
              <a:rPr lang="ja-JP" altLang="en-US" sz="2000" dirty="0">
                <a:latin typeface="+mj-ea"/>
                <a:ea typeface="+mj-ea"/>
              </a:rPr>
              <a:t>段階</a:t>
            </a:r>
            <a:r>
              <a:rPr lang="ja-JP" altLang="en-US" sz="2000" dirty="0" smtClean="0">
                <a:latin typeface="+mj-ea"/>
                <a:ea typeface="+mj-ea"/>
              </a:rPr>
              <a:t>で事前に申請に来られるケースがありますが、</a:t>
            </a:r>
            <a:r>
              <a:rPr lang="ja-JP" altLang="en-US" sz="2000" u="sng" dirty="0" smtClean="0">
                <a:solidFill>
                  <a:srgbClr val="FF0000"/>
                </a:solidFill>
                <a:latin typeface="+mj-ea"/>
                <a:ea typeface="+mj-ea"/>
              </a:rPr>
              <a:t>利用施設・利用日が決まっていない段階</a:t>
            </a:r>
            <a:endParaRPr lang="en-US" altLang="ja-JP" sz="2000" u="sng" dirty="0" smtClean="0">
              <a:solidFill>
                <a:srgbClr val="FF0000"/>
              </a:solidFill>
              <a:latin typeface="+mj-ea"/>
              <a:ea typeface="+mj-ea"/>
            </a:endParaRPr>
          </a:p>
          <a:p>
            <a:r>
              <a:rPr lang="ja-JP" altLang="en-US" sz="2000" dirty="0">
                <a:solidFill>
                  <a:srgbClr val="FF0000"/>
                </a:solidFill>
                <a:latin typeface="+mj-ea"/>
                <a:ea typeface="+mj-ea"/>
              </a:rPr>
              <a:t>　</a:t>
            </a:r>
            <a:r>
              <a:rPr lang="ja-JP" altLang="en-US" sz="2000" dirty="0" smtClean="0">
                <a:solidFill>
                  <a:srgbClr val="FF0000"/>
                </a:solidFill>
                <a:latin typeface="+mj-ea"/>
                <a:ea typeface="+mj-ea"/>
              </a:rPr>
              <a:t>　</a:t>
            </a:r>
            <a:r>
              <a:rPr lang="ja-JP" altLang="en-US" sz="2000" u="sng" dirty="0" smtClean="0">
                <a:solidFill>
                  <a:srgbClr val="FF0000"/>
                </a:solidFill>
                <a:latin typeface="+mj-ea"/>
                <a:ea typeface="+mj-ea"/>
              </a:rPr>
              <a:t>での申請はできませんのでご注意ください。</a:t>
            </a:r>
            <a:endParaRPr kumimoji="1" lang="ja-JP" altLang="en-US" u="sng" dirty="0">
              <a:solidFill>
                <a:srgbClr val="FF0000"/>
              </a:solidFill>
            </a:endParaRPr>
          </a:p>
        </p:txBody>
      </p:sp>
      <p:sp>
        <p:nvSpPr>
          <p:cNvPr id="8" name="テキスト ボックス 7"/>
          <p:cNvSpPr txBox="1"/>
          <p:nvPr/>
        </p:nvSpPr>
        <p:spPr>
          <a:xfrm>
            <a:off x="747635" y="4622942"/>
            <a:ext cx="9764889" cy="523220"/>
          </a:xfrm>
          <a:prstGeom prst="rect">
            <a:avLst/>
          </a:prstGeom>
          <a:noFill/>
        </p:spPr>
        <p:txBody>
          <a:bodyPr wrap="square" rtlCol="0">
            <a:spAutoFit/>
          </a:bodyPr>
          <a:lstStyle/>
          <a:p>
            <a:r>
              <a:rPr kumimoji="1" lang="ja-JP" altLang="en-US" sz="2800" b="1" dirty="0" smtClean="0">
                <a:solidFill>
                  <a:schemeClr val="accent2"/>
                </a:solidFill>
                <a:latin typeface="+mj-ea"/>
                <a:ea typeface="+mj-ea"/>
              </a:rPr>
              <a:t>・申請から結果通知までは１～２週間程かかります。</a:t>
            </a:r>
            <a:endParaRPr kumimoji="1" lang="ja-JP" altLang="en-US" sz="2800" b="1" dirty="0">
              <a:solidFill>
                <a:schemeClr val="accent2"/>
              </a:solidFill>
              <a:latin typeface="+mj-ea"/>
              <a:ea typeface="+mj-ea"/>
            </a:endParaRPr>
          </a:p>
        </p:txBody>
      </p:sp>
      <p:sp>
        <p:nvSpPr>
          <p:cNvPr id="9" name="テキスト ボックス 8"/>
          <p:cNvSpPr txBox="1"/>
          <p:nvPr/>
        </p:nvSpPr>
        <p:spPr>
          <a:xfrm>
            <a:off x="904394" y="5228072"/>
            <a:ext cx="10386040" cy="1015663"/>
          </a:xfrm>
          <a:prstGeom prst="rect">
            <a:avLst/>
          </a:prstGeom>
          <a:noFill/>
        </p:spPr>
        <p:txBody>
          <a:bodyPr wrap="square" rtlCol="0">
            <a:spAutoFit/>
          </a:bodyPr>
          <a:lstStyle/>
          <a:p>
            <a:r>
              <a:rPr kumimoji="1" lang="ja-JP" altLang="en-US" sz="2000" dirty="0" smtClean="0">
                <a:latin typeface="+mj-ea"/>
                <a:ea typeface="+mj-ea"/>
              </a:rPr>
              <a:t>→認定申請中（新規、区変、更新）の方は認定結果がでてから１～２週間後になります。</a:t>
            </a:r>
            <a:endParaRPr kumimoji="1" lang="en-US" altLang="ja-JP" sz="2000" dirty="0" smtClean="0">
              <a:latin typeface="+mj-ea"/>
              <a:ea typeface="+mj-ea"/>
            </a:endParaRPr>
          </a:p>
          <a:p>
            <a:r>
              <a:rPr lang="ja-JP" altLang="en-US" sz="2000" dirty="0">
                <a:latin typeface="+mj-ea"/>
                <a:ea typeface="+mj-ea"/>
              </a:rPr>
              <a:t>　</a:t>
            </a:r>
            <a:r>
              <a:rPr lang="ja-JP" altLang="en-US" sz="2000" dirty="0" smtClean="0">
                <a:latin typeface="+mj-ea"/>
                <a:ea typeface="+mj-ea"/>
              </a:rPr>
              <a:t>また、転入された方は、転入前の市区町村への収入等の確認が必要になるケースがあります　</a:t>
            </a:r>
            <a:endParaRPr lang="en-US" altLang="ja-JP" sz="2000" dirty="0" smtClean="0">
              <a:latin typeface="+mj-ea"/>
              <a:ea typeface="+mj-ea"/>
            </a:endParaRPr>
          </a:p>
          <a:p>
            <a:r>
              <a:rPr lang="ja-JP" altLang="en-US" sz="2000" dirty="0">
                <a:latin typeface="+mj-ea"/>
                <a:ea typeface="+mj-ea"/>
              </a:rPr>
              <a:t>　</a:t>
            </a:r>
            <a:r>
              <a:rPr lang="ja-JP" altLang="en-US" sz="2000" dirty="0" smtClean="0">
                <a:latin typeface="+mj-ea"/>
                <a:ea typeface="+mj-ea"/>
              </a:rPr>
              <a:t>ので、２週間以上かかる場合があります。</a:t>
            </a:r>
            <a:endParaRPr kumimoji="1" lang="ja-JP" altLang="en-US" sz="2000" dirty="0">
              <a:latin typeface="+mj-ea"/>
              <a:ea typeface="+mj-ea"/>
            </a:endParaRPr>
          </a:p>
        </p:txBody>
      </p:sp>
    </p:spTree>
    <p:extLst>
      <p:ext uri="{BB962C8B-B14F-4D97-AF65-F5344CB8AC3E}">
        <p14:creationId xmlns:p14="http://schemas.microsoft.com/office/powerpoint/2010/main" val="1258580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841913" y="3491883"/>
            <a:ext cx="8423564" cy="498764"/>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ea"/>
              <a:ea typeface="+mj-ea"/>
            </a:endParaRPr>
          </a:p>
        </p:txBody>
      </p:sp>
      <p:sp>
        <p:nvSpPr>
          <p:cNvPr id="3" name="タイトル 2"/>
          <p:cNvSpPr>
            <a:spLocks noGrp="1"/>
          </p:cNvSpPr>
          <p:nvPr>
            <p:ph type="title"/>
          </p:nvPr>
        </p:nvSpPr>
        <p:spPr>
          <a:xfrm>
            <a:off x="837945" y="757026"/>
            <a:ext cx="6505477" cy="776502"/>
          </a:xfrm>
        </p:spPr>
        <p:txBody>
          <a:bodyPr>
            <a:normAutofit/>
          </a:bodyPr>
          <a:lstStyle/>
          <a:p>
            <a:r>
              <a:rPr kumimoji="1" lang="ja-JP" altLang="en-US" b="1" u="sng" dirty="0" smtClean="0"/>
              <a:t>負担限度額認定</a:t>
            </a:r>
            <a:r>
              <a:rPr kumimoji="1" lang="ja-JP" altLang="en-US" sz="3600" u="sng" dirty="0" smtClean="0"/>
              <a:t>について</a:t>
            </a:r>
            <a:endParaRPr kumimoji="1" lang="ja-JP" altLang="en-US" u="sng" dirty="0"/>
          </a:p>
        </p:txBody>
      </p:sp>
      <p:sp>
        <p:nvSpPr>
          <p:cNvPr id="5" name="テキスト ボックス 4"/>
          <p:cNvSpPr txBox="1"/>
          <p:nvPr/>
        </p:nvSpPr>
        <p:spPr>
          <a:xfrm>
            <a:off x="692474" y="1833163"/>
            <a:ext cx="9875209" cy="523220"/>
          </a:xfrm>
          <a:prstGeom prst="rect">
            <a:avLst/>
          </a:prstGeom>
          <a:noFill/>
        </p:spPr>
        <p:txBody>
          <a:bodyPr wrap="square" rtlCol="0">
            <a:spAutoFit/>
          </a:bodyPr>
          <a:lstStyle/>
          <a:p>
            <a:r>
              <a:rPr lang="ja-JP" altLang="en-US" sz="2800" b="1" dirty="0" smtClean="0">
                <a:solidFill>
                  <a:schemeClr val="accent2"/>
                </a:solidFill>
                <a:latin typeface="+mj-ea"/>
                <a:ea typeface="+mj-ea"/>
              </a:rPr>
              <a:t>・課税、非課税についてはお答えできません。</a:t>
            </a:r>
            <a:endParaRPr lang="en-US" altLang="ja-JP" sz="2800" b="1" dirty="0" smtClean="0">
              <a:solidFill>
                <a:schemeClr val="accent2"/>
              </a:solidFill>
              <a:latin typeface="+mj-ea"/>
              <a:ea typeface="+mj-ea"/>
            </a:endParaRPr>
          </a:p>
        </p:txBody>
      </p:sp>
      <p:sp>
        <p:nvSpPr>
          <p:cNvPr id="6" name="テキスト ボックス 5"/>
          <p:cNvSpPr txBox="1"/>
          <p:nvPr/>
        </p:nvSpPr>
        <p:spPr>
          <a:xfrm>
            <a:off x="576724" y="2435265"/>
            <a:ext cx="10953942" cy="1323439"/>
          </a:xfrm>
          <a:prstGeom prst="rect">
            <a:avLst/>
          </a:prstGeom>
          <a:noFill/>
        </p:spPr>
        <p:txBody>
          <a:bodyPr wrap="square" rtlCol="0">
            <a:spAutoFit/>
          </a:bodyPr>
          <a:lstStyle/>
          <a:p>
            <a:r>
              <a:rPr lang="ja-JP" altLang="en-US" dirty="0">
                <a:latin typeface="+mj-ea"/>
              </a:rPr>
              <a:t>　</a:t>
            </a:r>
            <a:r>
              <a:rPr lang="ja-JP" altLang="en-US" sz="2000" dirty="0" smtClean="0">
                <a:latin typeface="+mj-ea"/>
                <a:ea typeface="+mj-ea"/>
              </a:rPr>
              <a:t>→課税の場合、ご申請いただいても非該当の結果になってしまうため事前に市へ利用者の課税状況</a:t>
            </a:r>
            <a:endParaRPr lang="en-US" altLang="ja-JP" sz="2000" dirty="0" smtClean="0">
              <a:latin typeface="+mj-ea"/>
              <a:ea typeface="+mj-ea"/>
            </a:endParaRPr>
          </a:p>
          <a:p>
            <a:r>
              <a:rPr lang="ja-JP" altLang="en-US" sz="2000" dirty="0" smtClean="0">
                <a:latin typeface="+mj-ea"/>
                <a:ea typeface="+mj-ea"/>
              </a:rPr>
              <a:t>　　についてお問い合わせをいただくケースがありますが、収入状況等は個人情報となるため、介護保</a:t>
            </a:r>
            <a:endParaRPr lang="en-US" altLang="ja-JP" sz="2000" dirty="0">
              <a:latin typeface="+mj-ea"/>
              <a:ea typeface="+mj-ea"/>
            </a:endParaRPr>
          </a:p>
          <a:p>
            <a:r>
              <a:rPr lang="ja-JP" altLang="en-US" sz="2000" dirty="0">
                <a:latin typeface="+mj-ea"/>
                <a:ea typeface="+mj-ea"/>
              </a:rPr>
              <a:t>　</a:t>
            </a:r>
            <a:r>
              <a:rPr lang="ja-JP" altLang="en-US" sz="2000" dirty="0" smtClean="0">
                <a:latin typeface="+mj-ea"/>
                <a:ea typeface="+mj-ea"/>
              </a:rPr>
              <a:t>　険課では課税状況についてお答えすることができません。また、ご家族からお問い合わせいただい</a:t>
            </a:r>
            <a:endParaRPr lang="en-US" altLang="ja-JP" sz="2000" dirty="0" smtClean="0">
              <a:latin typeface="+mj-ea"/>
              <a:ea typeface="+mj-ea"/>
            </a:endParaRPr>
          </a:p>
          <a:p>
            <a:r>
              <a:rPr lang="ja-JP" altLang="en-US" sz="2000" dirty="0">
                <a:latin typeface="+mj-ea"/>
                <a:ea typeface="+mj-ea"/>
              </a:rPr>
              <a:t>　</a:t>
            </a:r>
            <a:r>
              <a:rPr lang="ja-JP" altLang="en-US" sz="2000" dirty="0" smtClean="0">
                <a:latin typeface="+mj-ea"/>
                <a:ea typeface="+mj-ea"/>
              </a:rPr>
              <a:t>　</a:t>
            </a:r>
            <a:r>
              <a:rPr lang="ja-JP" altLang="en-US" sz="2000" dirty="0" err="1" smtClean="0">
                <a:latin typeface="+mj-ea"/>
                <a:ea typeface="+mj-ea"/>
              </a:rPr>
              <a:t>ても</a:t>
            </a:r>
            <a:r>
              <a:rPr lang="ja-JP" altLang="en-US" sz="2000" dirty="0" smtClean="0">
                <a:latin typeface="+mj-ea"/>
                <a:ea typeface="+mj-ea"/>
              </a:rPr>
              <a:t>お答えできません。</a:t>
            </a:r>
            <a:endParaRPr kumimoji="1" lang="ja-JP" altLang="en-US" u="sng" dirty="0">
              <a:solidFill>
                <a:srgbClr val="FF0000"/>
              </a:solidFill>
            </a:endParaRPr>
          </a:p>
        </p:txBody>
      </p:sp>
      <p:sp>
        <p:nvSpPr>
          <p:cNvPr id="8" name="テキスト ボックス 7"/>
          <p:cNvSpPr txBox="1"/>
          <p:nvPr/>
        </p:nvSpPr>
        <p:spPr>
          <a:xfrm>
            <a:off x="692474" y="3884769"/>
            <a:ext cx="9764889" cy="523220"/>
          </a:xfrm>
          <a:prstGeom prst="rect">
            <a:avLst/>
          </a:prstGeom>
          <a:noFill/>
        </p:spPr>
        <p:txBody>
          <a:bodyPr wrap="square" rtlCol="0">
            <a:spAutoFit/>
          </a:bodyPr>
          <a:lstStyle/>
          <a:p>
            <a:r>
              <a:rPr kumimoji="1" lang="ja-JP" altLang="en-US" sz="2800" b="1" dirty="0" smtClean="0">
                <a:solidFill>
                  <a:schemeClr val="accent2"/>
                </a:solidFill>
                <a:latin typeface="+mj-ea"/>
                <a:ea typeface="+mj-ea"/>
              </a:rPr>
              <a:t>・預金通帳のコピーは必ず必要です。</a:t>
            </a:r>
            <a:endParaRPr kumimoji="1" lang="ja-JP" altLang="en-US" sz="2800" b="1" dirty="0">
              <a:solidFill>
                <a:schemeClr val="accent2"/>
              </a:solidFill>
              <a:latin typeface="+mj-ea"/>
              <a:ea typeface="+mj-ea"/>
            </a:endParaRPr>
          </a:p>
        </p:txBody>
      </p:sp>
      <p:sp>
        <p:nvSpPr>
          <p:cNvPr id="9" name="テキスト ボックス 8"/>
          <p:cNvSpPr txBox="1"/>
          <p:nvPr/>
        </p:nvSpPr>
        <p:spPr>
          <a:xfrm>
            <a:off x="692474" y="4504275"/>
            <a:ext cx="10703838" cy="1631216"/>
          </a:xfrm>
          <a:prstGeom prst="rect">
            <a:avLst/>
          </a:prstGeom>
          <a:noFill/>
        </p:spPr>
        <p:txBody>
          <a:bodyPr wrap="square" rtlCol="0">
            <a:spAutoFit/>
          </a:bodyPr>
          <a:lstStyle/>
          <a:p>
            <a:r>
              <a:rPr kumimoji="1" lang="ja-JP" altLang="en-US" sz="2000" dirty="0" smtClean="0">
                <a:latin typeface="+mj-ea"/>
                <a:ea typeface="+mj-ea"/>
              </a:rPr>
              <a:t>→生活保護受給者の方を除き、お持ちの口座全て（複数名義があれば全て）の通帳のコピーが必</a:t>
            </a:r>
            <a:endParaRPr kumimoji="1" lang="en-US" altLang="ja-JP" sz="2000" dirty="0" smtClean="0">
              <a:latin typeface="+mj-ea"/>
              <a:ea typeface="+mj-ea"/>
            </a:endParaRPr>
          </a:p>
          <a:p>
            <a:r>
              <a:rPr lang="ja-JP" altLang="en-US" sz="2000" dirty="0">
                <a:latin typeface="+mj-ea"/>
                <a:ea typeface="+mj-ea"/>
              </a:rPr>
              <a:t>　</a:t>
            </a:r>
            <a:r>
              <a:rPr kumimoji="1" lang="ja-JP" altLang="en-US" sz="2000" dirty="0" smtClean="0">
                <a:latin typeface="+mj-ea"/>
                <a:ea typeface="+mj-ea"/>
              </a:rPr>
              <a:t>要です。また、</a:t>
            </a:r>
            <a:r>
              <a:rPr kumimoji="1" lang="ja-JP" altLang="en-US" sz="2000" b="1" dirty="0" smtClean="0">
                <a:latin typeface="+mj-ea"/>
                <a:ea typeface="+mj-ea"/>
              </a:rPr>
              <a:t>定期預金・有価証券（株・</a:t>
            </a:r>
            <a:r>
              <a:rPr kumimoji="1" lang="en-US" altLang="ja-JP" sz="2000" b="1" dirty="0" smtClean="0">
                <a:latin typeface="+mj-ea"/>
                <a:ea typeface="+mj-ea"/>
              </a:rPr>
              <a:t>FX</a:t>
            </a:r>
            <a:r>
              <a:rPr kumimoji="1" lang="ja-JP" altLang="en-US" sz="2000" b="1" dirty="0" smtClean="0">
                <a:latin typeface="+mj-ea"/>
                <a:ea typeface="+mj-ea"/>
              </a:rPr>
              <a:t> 等）・タンス預金・負債 の申告も必要です。</a:t>
            </a:r>
            <a:endParaRPr kumimoji="1" lang="en-US" altLang="ja-JP" sz="2000" b="1" dirty="0" smtClean="0">
              <a:latin typeface="+mj-ea"/>
              <a:ea typeface="+mj-ea"/>
            </a:endParaRPr>
          </a:p>
          <a:p>
            <a:r>
              <a:rPr lang="ja-JP" altLang="en-US" sz="2000" dirty="0">
                <a:latin typeface="+mj-ea"/>
                <a:ea typeface="+mj-ea"/>
              </a:rPr>
              <a:t>　</a:t>
            </a:r>
            <a:r>
              <a:rPr lang="ja-JP" altLang="en-US" sz="2000" dirty="0" smtClean="0">
                <a:latin typeface="+mj-ea"/>
                <a:ea typeface="+mj-ea"/>
              </a:rPr>
              <a:t>（</a:t>
            </a:r>
            <a:r>
              <a:rPr lang="en-US" altLang="ja-JP" sz="2000" dirty="0" smtClean="0">
                <a:latin typeface="+mj-ea"/>
                <a:ea typeface="+mj-ea"/>
              </a:rPr>
              <a:t>※</a:t>
            </a:r>
            <a:r>
              <a:rPr lang="ja-JP" altLang="en-US" sz="2000" b="1" dirty="0" smtClean="0">
                <a:latin typeface="+mj-ea"/>
                <a:ea typeface="+mj-ea"/>
              </a:rPr>
              <a:t>配偶者がいる方はご夫婦２人分の通帳のコピーが必要です。</a:t>
            </a:r>
            <a:r>
              <a:rPr lang="ja-JP" altLang="en-US" sz="2000" dirty="0" smtClean="0">
                <a:latin typeface="+mj-ea"/>
                <a:ea typeface="+mj-ea"/>
              </a:rPr>
              <a:t>）</a:t>
            </a:r>
            <a:endParaRPr kumimoji="1" lang="en-US" altLang="ja-JP" sz="2000" dirty="0" smtClean="0">
              <a:latin typeface="+mj-ea"/>
              <a:ea typeface="+mj-ea"/>
            </a:endParaRPr>
          </a:p>
          <a:p>
            <a:r>
              <a:rPr lang="ja-JP" altLang="en-US" sz="2000" dirty="0">
                <a:latin typeface="+mj-ea"/>
                <a:ea typeface="+mj-ea"/>
              </a:rPr>
              <a:t>　</a:t>
            </a:r>
            <a:r>
              <a:rPr lang="ja-JP" altLang="en-US" sz="2000" dirty="0" smtClean="0">
                <a:latin typeface="+mj-ea"/>
                <a:ea typeface="+mj-ea"/>
              </a:rPr>
              <a:t>最新の状態に記帳していただき、２か月間の推移が分かるページ分の提出が必要な旨、ご説明を</a:t>
            </a:r>
            <a:endParaRPr lang="en-US" altLang="ja-JP" sz="2000" dirty="0" smtClean="0">
              <a:latin typeface="+mj-ea"/>
              <a:ea typeface="+mj-ea"/>
            </a:endParaRPr>
          </a:p>
          <a:p>
            <a:r>
              <a:rPr lang="ja-JP" altLang="en-US" sz="2000" dirty="0">
                <a:latin typeface="+mj-ea"/>
                <a:ea typeface="+mj-ea"/>
              </a:rPr>
              <a:t>　</a:t>
            </a:r>
            <a:r>
              <a:rPr lang="ja-JP" altLang="en-US" sz="2000" dirty="0" smtClean="0">
                <a:latin typeface="+mj-ea"/>
                <a:ea typeface="+mj-ea"/>
              </a:rPr>
              <a:t>お願いします。</a:t>
            </a:r>
            <a:endParaRPr kumimoji="1" lang="ja-JP" altLang="en-US" sz="2000" dirty="0">
              <a:latin typeface="+mj-ea"/>
              <a:ea typeface="+mj-ea"/>
            </a:endParaRPr>
          </a:p>
        </p:txBody>
      </p:sp>
    </p:spTree>
    <p:extLst>
      <p:ext uri="{BB962C8B-B14F-4D97-AF65-F5344CB8AC3E}">
        <p14:creationId xmlns:p14="http://schemas.microsoft.com/office/powerpoint/2010/main" val="22347519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657323" y="886693"/>
            <a:ext cx="6505477" cy="776502"/>
          </a:xfrm>
        </p:spPr>
        <p:txBody>
          <a:bodyPr/>
          <a:lstStyle/>
          <a:p>
            <a:r>
              <a:rPr kumimoji="1" lang="ja-JP" altLang="en-US" b="1" u="sng" dirty="0" smtClean="0"/>
              <a:t>第三者求償事務</a:t>
            </a:r>
            <a:r>
              <a:rPr kumimoji="1" lang="ja-JP" altLang="en-US" sz="3600" u="sng" dirty="0" smtClean="0"/>
              <a:t>について</a:t>
            </a:r>
            <a:endParaRPr kumimoji="1" lang="ja-JP" altLang="en-US" u="sng" dirty="0"/>
          </a:p>
        </p:txBody>
      </p:sp>
      <p:sp>
        <p:nvSpPr>
          <p:cNvPr id="5" name="タイトル 2"/>
          <p:cNvSpPr txBox="1">
            <a:spLocks/>
          </p:cNvSpPr>
          <p:nvPr/>
        </p:nvSpPr>
        <p:spPr>
          <a:xfrm>
            <a:off x="1491673" y="2576943"/>
            <a:ext cx="9037781" cy="1582661"/>
          </a:xfrm>
          <a:prstGeom prst="rect">
            <a:avLst/>
          </a:prstGeom>
          <a:solidFill>
            <a:srgbClr val="FAFAFA"/>
          </a:solidFill>
          <a:effectLst/>
        </p:spPr>
        <p:txBody>
          <a:bodyPr vert="horz" lIns="91440" tIns="45720" rIns="91440" bIns="45720" rtlCol="0" anchor="b">
            <a:normAutofit/>
          </a:bodyPr>
          <a:lstStyle>
            <a:lvl1pPr algn="ctr" defTabSz="457200" rtl="0" eaLnBrk="1" latinLnBrk="0" hangingPunct="1">
              <a:spcBef>
                <a:spcPct val="0"/>
              </a:spcBef>
              <a:buNone/>
              <a:defRPr kumimoji="1" sz="4400" b="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3200" dirty="0" smtClean="0">
                <a:solidFill>
                  <a:srgbClr val="FF0000"/>
                </a:solidFill>
              </a:rPr>
              <a:t>交通事故</a:t>
            </a:r>
            <a:r>
              <a:rPr lang="ja-JP" altLang="en-US" sz="3200" dirty="0" smtClean="0"/>
              <a:t>や</a:t>
            </a:r>
            <a:r>
              <a:rPr lang="ja-JP" altLang="en-US" sz="3200" dirty="0" smtClean="0">
                <a:solidFill>
                  <a:srgbClr val="FF0000"/>
                </a:solidFill>
              </a:rPr>
              <a:t>傷害事件</a:t>
            </a:r>
            <a:r>
              <a:rPr lang="ja-JP" altLang="en-US" sz="3200" dirty="0" smtClean="0"/>
              <a:t>、</a:t>
            </a:r>
            <a:r>
              <a:rPr lang="ja-JP" altLang="en-US" sz="3200" dirty="0" smtClean="0">
                <a:solidFill>
                  <a:srgbClr val="FF0000"/>
                </a:solidFill>
              </a:rPr>
              <a:t>他人の飼い犬にかまれた</a:t>
            </a:r>
            <a:r>
              <a:rPr lang="ja-JP" altLang="en-US" sz="3200" dirty="0" smtClean="0"/>
              <a:t>等「第三者（加害者）の行為」を指す</a:t>
            </a:r>
            <a:endParaRPr lang="en-US" altLang="ja-JP" sz="3200" dirty="0" smtClean="0"/>
          </a:p>
          <a:p>
            <a:pPr algn="l"/>
            <a:endParaRPr lang="ja-JP" altLang="en-US" sz="3200" dirty="0"/>
          </a:p>
        </p:txBody>
      </p:sp>
      <p:sp>
        <p:nvSpPr>
          <p:cNvPr id="6" name="タイトル 2"/>
          <p:cNvSpPr txBox="1">
            <a:spLocks/>
          </p:cNvSpPr>
          <p:nvPr/>
        </p:nvSpPr>
        <p:spPr>
          <a:xfrm>
            <a:off x="1020618" y="1787883"/>
            <a:ext cx="3523671" cy="776502"/>
          </a:xfrm>
          <a:prstGeom prst="rect">
            <a:avLst/>
          </a:prstGeom>
          <a:effectLst/>
        </p:spPr>
        <p:txBody>
          <a:bodyPr vert="horz" lIns="91440" tIns="45720" rIns="91440" bIns="45720" rtlCol="0" anchor="b">
            <a:normAutofit fontScale="92500"/>
          </a:bodyPr>
          <a:lstStyle>
            <a:lvl1pPr algn="ctr" defTabSz="457200" rtl="0" eaLnBrk="1" latinLnBrk="0" hangingPunct="1">
              <a:spcBef>
                <a:spcPct val="0"/>
              </a:spcBef>
              <a:buNone/>
              <a:defRPr kumimoji="1" sz="4400" b="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600" b="1" dirty="0" smtClean="0"/>
              <a:t>・第三者行為</a:t>
            </a:r>
            <a:r>
              <a:rPr lang="ja-JP" altLang="en-US" sz="2800" dirty="0" smtClean="0"/>
              <a:t>とは</a:t>
            </a:r>
            <a:r>
              <a:rPr lang="ja-JP" altLang="en-US" sz="3600" b="1" dirty="0" smtClean="0"/>
              <a:t>？</a:t>
            </a:r>
            <a:endParaRPr lang="ja-JP" altLang="en-US" sz="3600" b="1" dirty="0"/>
          </a:p>
        </p:txBody>
      </p:sp>
      <p:sp>
        <p:nvSpPr>
          <p:cNvPr id="7" name="タイトル 2"/>
          <p:cNvSpPr txBox="1">
            <a:spLocks/>
          </p:cNvSpPr>
          <p:nvPr/>
        </p:nvSpPr>
        <p:spPr>
          <a:xfrm>
            <a:off x="1491673" y="4704913"/>
            <a:ext cx="9037781" cy="1254484"/>
          </a:xfrm>
          <a:prstGeom prst="rect">
            <a:avLst/>
          </a:prstGeom>
          <a:noFill/>
          <a:effectLst/>
        </p:spPr>
        <p:txBody>
          <a:bodyPr vert="horz" lIns="91440" tIns="45720" rIns="91440" bIns="45720" rtlCol="0" anchor="b">
            <a:normAutofit/>
          </a:bodyPr>
          <a:lstStyle>
            <a:lvl1pPr algn="ctr" defTabSz="457200" rtl="0" eaLnBrk="1" latinLnBrk="0" hangingPunct="1">
              <a:spcBef>
                <a:spcPct val="0"/>
              </a:spcBef>
              <a:buNone/>
              <a:defRPr kumimoji="1" sz="4400" b="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3200" dirty="0"/>
              <a:t>①</a:t>
            </a:r>
            <a:r>
              <a:rPr lang="ja-JP" altLang="en-US" sz="3200" dirty="0" smtClean="0"/>
              <a:t>第三者行為のため</a:t>
            </a:r>
            <a:r>
              <a:rPr lang="ja-JP" altLang="en-US" sz="3200" u="sng" dirty="0" smtClean="0"/>
              <a:t>介護が必要となった</a:t>
            </a:r>
            <a:endParaRPr lang="en-US" altLang="ja-JP" sz="3200" u="sng" dirty="0" smtClean="0"/>
          </a:p>
          <a:p>
            <a:pPr algn="l"/>
            <a:r>
              <a:rPr lang="ja-JP" altLang="en-US" sz="3200" dirty="0"/>
              <a:t>②</a:t>
            </a:r>
            <a:r>
              <a:rPr lang="ja-JP" altLang="en-US" sz="3200" dirty="0" smtClean="0"/>
              <a:t>第三者行為のため</a:t>
            </a:r>
            <a:r>
              <a:rPr lang="ja-JP" altLang="en-US" sz="3200" u="sng" dirty="0" smtClean="0"/>
              <a:t>介護の必要量が増えた</a:t>
            </a:r>
            <a:endParaRPr lang="ja-JP" altLang="en-US" sz="3200" u="sng" dirty="0"/>
          </a:p>
        </p:txBody>
      </p:sp>
      <p:sp>
        <p:nvSpPr>
          <p:cNvPr id="8" name="下矢印 7"/>
          <p:cNvSpPr/>
          <p:nvPr/>
        </p:nvSpPr>
        <p:spPr>
          <a:xfrm>
            <a:off x="2443016" y="3971916"/>
            <a:ext cx="678873" cy="637309"/>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爆発 1 9"/>
          <p:cNvSpPr/>
          <p:nvPr/>
        </p:nvSpPr>
        <p:spPr>
          <a:xfrm>
            <a:off x="8873211" y="4074904"/>
            <a:ext cx="1555598" cy="1555598"/>
          </a:xfrm>
          <a:prstGeom prst="irregularSeal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00000">
            <a:off x="9477138" y="4386114"/>
            <a:ext cx="1894359" cy="1093992"/>
          </a:xfrm>
          <a:prstGeom prst="rect">
            <a:avLst/>
          </a:prstGeom>
        </p:spPr>
      </p:pic>
    </p:spTree>
    <p:extLst>
      <p:ext uri="{BB962C8B-B14F-4D97-AF65-F5344CB8AC3E}">
        <p14:creationId xmlns:p14="http://schemas.microsoft.com/office/powerpoint/2010/main" val="29351782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774536" y="3352799"/>
            <a:ext cx="8423564" cy="498764"/>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ea"/>
              <a:ea typeface="+mj-ea"/>
            </a:endParaRPr>
          </a:p>
        </p:txBody>
      </p:sp>
      <p:sp>
        <p:nvSpPr>
          <p:cNvPr id="3" name="タイトル 2"/>
          <p:cNvSpPr>
            <a:spLocks noGrp="1"/>
          </p:cNvSpPr>
          <p:nvPr>
            <p:ph type="title"/>
          </p:nvPr>
        </p:nvSpPr>
        <p:spPr>
          <a:xfrm>
            <a:off x="657323" y="886693"/>
            <a:ext cx="6505477" cy="776502"/>
          </a:xfrm>
        </p:spPr>
        <p:txBody>
          <a:bodyPr/>
          <a:lstStyle/>
          <a:p>
            <a:r>
              <a:rPr kumimoji="1" lang="ja-JP" altLang="en-US" b="1" u="sng" dirty="0" smtClean="0"/>
              <a:t>第三者求償事務</a:t>
            </a:r>
            <a:r>
              <a:rPr kumimoji="1" lang="ja-JP" altLang="en-US" sz="3600" u="sng" dirty="0" smtClean="0"/>
              <a:t>について</a:t>
            </a:r>
            <a:endParaRPr kumimoji="1" lang="ja-JP" altLang="en-US" u="sng" dirty="0"/>
          </a:p>
        </p:txBody>
      </p:sp>
      <p:sp>
        <p:nvSpPr>
          <p:cNvPr id="2" name="角丸四角形 1"/>
          <p:cNvSpPr/>
          <p:nvPr/>
        </p:nvSpPr>
        <p:spPr>
          <a:xfrm>
            <a:off x="1201478" y="2122883"/>
            <a:ext cx="1510146" cy="151014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t>市</a:t>
            </a:r>
            <a:endParaRPr kumimoji="1" lang="ja-JP" altLang="en-US" sz="3200" b="1" dirty="0"/>
          </a:p>
        </p:txBody>
      </p:sp>
      <p:sp>
        <p:nvSpPr>
          <p:cNvPr id="9" name="角丸四角形 8"/>
          <p:cNvSpPr/>
          <p:nvPr/>
        </p:nvSpPr>
        <p:spPr>
          <a:xfrm>
            <a:off x="1201478" y="4660996"/>
            <a:ext cx="1510146" cy="1510146"/>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2800" b="1" dirty="0" smtClean="0"/>
              <a:t>国保連</a:t>
            </a:r>
            <a:endParaRPr kumimoji="1" lang="ja-JP" altLang="en-US" sz="2800" b="1" dirty="0"/>
          </a:p>
        </p:txBody>
      </p:sp>
      <p:sp>
        <p:nvSpPr>
          <p:cNvPr id="11" name="角丸四角形 10"/>
          <p:cNvSpPr/>
          <p:nvPr/>
        </p:nvSpPr>
        <p:spPr>
          <a:xfrm>
            <a:off x="5209290" y="2175163"/>
            <a:ext cx="1510146" cy="151014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300" b="1" dirty="0"/>
              <a:t>被保険者</a:t>
            </a:r>
            <a:endParaRPr kumimoji="1" lang="ja-JP" altLang="en-US" sz="2300" b="1" dirty="0"/>
          </a:p>
        </p:txBody>
      </p:sp>
      <p:cxnSp>
        <p:nvCxnSpPr>
          <p:cNvPr id="13" name="直線矢印コネクタ 12"/>
          <p:cNvCxnSpPr/>
          <p:nvPr/>
        </p:nvCxnSpPr>
        <p:spPr>
          <a:xfrm flipH="1" flipV="1">
            <a:off x="6719436" y="3838086"/>
            <a:ext cx="464127" cy="63319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タイトル 2"/>
          <p:cNvSpPr txBox="1">
            <a:spLocks/>
          </p:cNvSpPr>
          <p:nvPr/>
        </p:nvSpPr>
        <p:spPr>
          <a:xfrm>
            <a:off x="7069647" y="3774305"/>
            <a:ext cx="1833418" cy="503745"/>
          </a:xfrm>
          <a:prstGeom prst="rect">
            <a:avLst/>
          </a:prstGeom>
          <a:noFill/>
          <a:effectLst/>
        </p:spPr>
        <p:txBody>
          <a:bodyPr vert="horz" lIns="91440" tIns="45720" rIns="91440" bIns="45720" rtlCol="0" anchor="b">
            <a:normAutofit/>
          </a:bodyPr>
          <a:lstStyle>
            <a:lvl1pPr algn="ctr" defTabSz="457200" rtl="0" eaLnBrk="1" latinLnBrk="0" hangingPunct="1">
              <a:spcBef>
                <a:spcPct val="0"/>
              </a:spcBef>
              <a:buNone/>
              <a:defRPr kumimoji="1" sz="4400" b="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1800" b="1" dirty="0" smtClean="0"/>
              <a:t>①第三者行為</a:t>
            </a:r>
            <a:endParaRPr lang="ja-JP" altLang="en-US" sz="1800" b="1" u="sng" dirty="0"/>
          </a:p>
        </p:txBody>
      </p:sp>
      <p:cxnSp>
        <p:nvCxnSpPr>
          <p:cNvPr id="15" name="直線矢印コネクタ 14"/>
          <p:cNvCxnSpPr/>
          <p:nvPr/>
        </p:nvCxnSpPr>
        <p:spPr>
          <a:xfrm flipV="1">
            <a:off x="3086081" y="2932181"/>
            <a:ext cx="1863436"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タイトル 2"/>
          <p:cNvSpPr txBox="1">
            <a:spLocks/>
          </p:cNvSpPr>
          <p:nvPr/>
        </p:nvSpPr>
        <p:spPr>
          <a:xfrm>
            <a:off x="3282931" y="2275660"/>
            <a:ext cx="1469736" cy="503745"/>
          </a:xfrm>
          <a:prstGeom prst="rect">
            <a:avLst/>
          </a:prstGeom>
          <a:noFill/>
          <a:effectLst/>
        </p:spPr>
        <p:txBody>
          <a:bodyPr vert="horz" lIns="91440" tIns="45720" rIns="91440" bIns="45720" rtlCol="0" anchor="b">
            <a:normAutofit/>
          </a:bodyPr>
          <a:lstStyle>
            <a:lvl1pPr algn="ctr" defTabSz="457200" rtl="0" eaLnBrk="1" latinLnBrk="0" hangingPunct="1">
              <a:spcBef>
                <a:spcPct val="0"/>
              </a:spcBef>
              <a:buNone/>
              <a:defRPr kumimoji="1" sz="4400" b="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1800" b="1" dirty="0" smtClean="0"/>
              <a:t>②保険</a:t>
            </a:r>
            <a:r>
              <a:rPr lang="ja-JP" altLang="en-US" sz="1800" b="1" dirty="0"/>
              <a:t>給付</a:t>
            </a:r>
            <a:endParaRPr lang="ja-JP" altLang="en-US" sz="1800" b="1" u="sng" dirty="0"/>
          </a:p>
        </p:txBody>
      </p:sp>
      <p:sp>
        <p:nvSpPr>
          <p:cNvPr id="21" name="角丸四角形 20"/>
          <p:cNvSpPr/>
          <p:nvPr/>
        </p:nvSpPr>
        <p:spPr>
          <a:xfrm>
            <a:off x="5209290" y="4660996"/>
            <a:ext cx="1510146" cy="1510146"/>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2300" b="1" dirty="0" smtClean="0"/>
              <a:t>保険会社</a:t>
            </a:r>
            <a:endParaRPr kumimoji="1" lang="ja-JP" altLang="en-US" sz="2300" b="1" dirty="0"/>
          </a:p>
        </p:txBody>
      </p:sp>
      <p:sp>
        <p:nvSpPr>
          <p:cNvPr id="22" name="タイトル 2"/>
          <p:cNvSpPr txBox="1">
            <a:spLocks/>
          </p:cNvSpPr>
          <p:nvPr/>
        </p:nvSpPr>
        <p:spPr>
          <a:xfrm>
            <a:off x="3116099" y="4716281"/>
            <a:ext cx="1833418" cy="503745"/>
          </a:xfrm>
          <a:prstGeom prst="rect">
            <a:avLst/>
          </a:prstGeom>
          <a:noFill/>
          <a:effectLst/>
        </p:spPr>
        <p:txBody>
          <a:bodyPr vert="horz" lIns="91440" tIns="45720" rIns="91440" bIns="45720" rtlCol="0" anchor="b">
            <a:normAutofit/>
          </a:bodyPr>
          <a:lstStyle>
            <a:lvl1pPr algn="ctr" defTabSz="457200" rtl="0" eaLnBrk="1" latinLnBrk="0" hangingPunct="1">
              <a:spcBef>
                <a:spcPct val="0"/>
              </a:spcBef>
              <a:buNone/>
              <a:defRPr kumimoji="1" sz="4400" b="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1800" b="1" dirty="0"/>
              <a:t>④</a:t>
            </a:r>
            <a:r>
              <a:rPr lang="ja-JP" altLang="en-US" sz="1800" b="1" dirty="0" smtClean="0"/>
              <a:t>損害賠償請求</a:t>
            </a:r>
            <a:endParaRPr lang="ja-JP" altLang="en-US" sz="1800" b="1" u="sng" dirty="0"/>
          </a:p>
        </p:txBody>
      </p:sp>
      <p:sp>
        <p:nvSpPr>
          <p:cNvPr id="24" name="角丸四角形 23"/>
          <p:cNvSpPr/>
          <p:nvPr/>
        </p:nvSpPr>
        <p:spPr>
          <a:xfrm>
            <a:off x="6928793" y="4660996"/>
            <a:ext cx="1510146" cy="151014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300" b="1" dirty="0" smtClean="0"/>
              <a:t>第三者</a:t>
            </a:r>
            <a:endParaRPr kumimoji="1" lang="en-US" altLang="ja-JP" sz="2300" b="1" dirty="0" smtClean="0"/>
          </a:p>
          <a:p>
            <a:pPr algn="ctr"/>
            <a:r>
              <a:rPr kumimoji="1" lang="ja-JP" altLang="en-US" sz="2300" b="1" dirty="0" smtClean="0"/>
              <a:t>（加害者）</a:t>
            </a:r>
            <a:endParaRPr kumimoji="1" lang="en-US" altLang="ja-JP" sz="2300" b="1" dirty="0" smtClean="0"/>
          </a:p>
        </p:txBody>
      </p:sp>
      <p:sp>
        <p:nvSpPr>
          <p:cNvPr id="26" name="タイトル 2"/>
          <p:cNvSpPr txBox="1">
            <a:spLocks/>
          </p:cNvSpPr>
          <p:nvPr/>
        </p:nvSpPr>
        <p:spPr>
          <a:xfrm>
            <a:off x="918036" y="3838086"/>
            <a:ext cx="973666" cy="503745"/>
          </a:xfrm>
          <a:prstGeom prst="rect">
            <a:avLst/>
          </a:prstGeom>
          <a:noFill/>
          <a:effectLst/>
        </p:spPr>
        <p:txBody>
          <a:bodyPr vert="horz" lIns="91440" tIns="45720" rIns="91440" bIns="45720" rtlCol="0" anchor="b">
            <a:normAutofit/>
          </a:bodyPr>
          <a:lstStyle>
            <a:lvl1pPr algn="ctr" defTabSz="457200" rtl="0" eaLnBrk="1" latinLnBrk="0" hangingPunct="1">
              <a:spcBef>
                <a:spcPct val="0"/>
              </a:spcBef>
              <a:buNone/>
              <a:defRPr kumimoji="1" sz="4400" b="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1800" b="1" dirty="0" smtClean="0"/>
              <a:t>③委託</a:t>
            </a:r>
            <a:endParaRPr lang="ja-JP" altLang="en-US" sz="1800" b="1" u="sng" dirty="0"/>
          </a:p>
        </p:txBody>
      </p:sp>
      <p:cxnSp>
        <p:nvCxnSpPr>
          <p:cNvPr id="29" name="直線矢印コネクタ 28"/>
          <p:cNvCxnSpPr/>
          <p:nvPr/>
        </p:nvCxnSpPr>
        <p:spPr>
          <a:xfrm flipV="1">
            <a:off x="3086081" y="5420693"/>
            <a:ext cx="1863436"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flipH="1">
            <a:off x="1964054" y="3857001"/>
            <a:ext cx="1" cy="63319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タイトル 2"/>
          <p:cNvSpPr txBox="1">
            <a:spLocks/>
          </p:cNvSpPr>
          <p:nvPr/>
        </p:nvSpPr>
        <p:spPr>
          <a:xfrm>
            <a:off x="3519805" y="5559158"/>
            <a:ext cx="995988" cy="503745"/>
          </a:xfrm>
          <a:prstGeom prst="rect">
            <a:avLst/>
          </a:prstGeom>
          <a:noFill/>
          <a:effectLst/>
        </p:spPr>
        <p:txBody>
          <a:bodyPr vert="horz" lIns="91440" tIns="45720" rIns="91440" bIns="45720" rtlCol="0" anchor="b">
            <a:noAutofit/>
          </a:bodyPr>
          <a:lstStyle>
            <a:lvl1pPr algn="ctr" defTabSz="457200" rtl="0" eaLnBrk="1" latinLnBrk="0" hangingPunct="1">
              <a:spcBef>
                <a:spcPct val="0"/>
              </a:spcBef>
              <a:buNone/>
              <a:defRPr kumimoji="1" sz="4400" b="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2800" b="1" dirty="0" smtClean="0">
                <a:solidFill>
                  <a:schemeClr val="accent3"/>
                </a:solidFill>
              </a:rPr>
              <a:t>交渉</a:t>
            </a:r>
            <a:endParaRPr lang="ja-JP" altLang="en-US" sz="2800" b="1" u="sng" dirty="0">
              <a:solidFill>
                <a:schemeClr val="accent3"/>
              </a:solidFill>
            </a:endParaRPr>
          </a:p>
        </p:txBody>
      </p:sp>
      <p:sp>
        <p:nvSpPr>
          <p:cNvPr id="41" name="タイトル 2"/>
          <p:cNvSpPr txBox="1">
            <a:spLocks/>
          </p:cNvSpPr>
          <p:nvPr/>
        </p:nvSpPr>
        <p:spPr>
          <a:xfrm>
            <a:off x="7696529" y="1748137"/>
            <a:ext cx="4273798" cy="638120"/>
          </a:xfrm>
          <a:prstGeom prst="rect">
            <a:avLst/>
          </a:prstGeom>
          <a:noFill/>
          <a:effectLst/>
        </p:spPr>
        <p:txBody>
          <a:bodyPr vert="horz" lIns="91440" tIns="45720" rIns="91440" bIns="45720" rtlCol="0" anchor="b">
            <a:normAutofit/>
          </a:bodyPr>
          <a:lstStyle>
            <a:lvl1pPr algn="ctr" defTabSz="457200" rtl="0" eaLnBrk="1" latinLnBrk="0" hangingPunct="1">
              <a:spcBef>
                <a:spcPct val="0"/>
              </a:spcBef>
              <a:buNone/>
              <a:defRPr kumimoji="1" sz="4400" b="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3200" b="1" dirty="0" smtClean="0"/>
              <a:t>第三者求償事務</a:t>
            </a:r>
            <a:r>
              <a:rPr lang="ja-JP" altLang="en-US" sz="2400" b="1" dirty="0" smtClean="0"/>
              <a:t>とは</a:t>
            </a:r>
            <a:endParaRPr lang="en-US" altLang="ja-JP" sz="2400" b="1" dirty="0" smtClean="0"/>
          </a:p>
        </p:txBody>
      </p:sp>
      <p:sp>
        <p:nvSpPr>
          <p:cNvPr id="45" name="正方形/長方形 44"/>
          <p:cNvSpPr/>
          <p:nvPr/>
        </p:nvSpPr>
        <p:spPr>
          <a:xfrm>
            <a:off x="7696529" y="2500551"/>
            <a:ext cx="3633459" cy="3931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7698154" y="2955590"/>
            <a:ext cx="2060209" cy="3931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7696529" y="2406538"/>
            <a:ext cx="3757760" cy="954107"/>
          </a:xfrm>
          <a:prstGeom prst="rect">
            <a:avLst/>
          </a:prstGeom>
        </p:spPr>
        <p:txBody>
          <a:bodyPr wrap="none">
            <a:spAutoFit/>
          </a:bodyPr>
          <a:lstStyle/>
          <a:p>
            <a:r>
              <a:rPr lang="ja-JP" altLang="en-US" sz="2800" b="1" dirty="0">
                <a:solidFill>
                  <a:srgbClr val="C00000"/>
                </a:solidFill>
                <a:latin typeface="+mj-ea"/>
                <a:ea typeface="+mj-ea"/>
              </a:rPr>
              <a:t>介護給付費</a:t>
            </a:r>
            <a:r>
              <a:rPr lang="ja-JP" altLang="en-US" sz="2400" b="1" dirty="0">
                <a:solidFill>
                  <a:schemeClr val="tx1">
                    <a:lumMod val="85000"/>
                    <a:lumOff val="15000"/>
                  </a:schemeClr>
                </a:solidFill>
                <a:latin typeface="+mj-ea"/>
                <a:ea typeface="+mj-ea"/>
              </a:rPr>
              <a:t>を</a:t>
            </a:r>
            <a:r>
              <a:rPr lang="ja-JP" altLang="en-US" sz="2800" b="1" dirty="0">
                <a:solidFill>
                  <a:srgbClr val="C00000"/>
                </a:solidFill>
                <a:latin typeface="+mj-ea"/>
                <a:ea typeface="+mj-ea"/>
              </a:rPr>
              <a:t>第三者</a:t>
            </a:r>
            <a:r>
              <a:rPr lang="ja-JP" altLang="en-US" sz="2400" b="1" dirty="0" smtClean="0">
                <a:solidFill>
                  <a:srgbClr val="C00000"/>
                </a:solidFill>
                <a:latin typeface="+mj-ea"/>
                <a:ea typeface="+mj-ea"/>
              </a:rPr>
              <a:t>に</a:t>
            </a:r>
            <a:endParaRPr lang="en-US" altLang="ja-JP" sz="2800" b="1" dirty="0" smtClean="0">
              <a:solidFill>
                <a:srgbClr val="C00000"/>
              </a:solidFill>
              <a:latin typeface="+mj-ea"/>
              <a:ea typeface="+mj-ea"/>
            </a:endParaRPr>
          </a:p>
          <a:p>
            <a:r>
              <a:rPr lang="ja-JP" altLang="en-US" sz="2800" b="1" dirty="0" smtClean="0">
                <a:solidFill>
                  <a:srgbClr val="C00000"/>
                </a:solidFill>
                <a:latin typeface="+mj-ea"/>
                <a:ea typeface="+mj-ea"/>
              </a:rPr>
              <a:t>負担</a:t>
            </a:r>
            <a:r>
              <a:rPr lang="ja-JP" altLang="en-US" sz="2400" b="1" dirty="0">
                <a:solidFill>
                  <a:srgbClr val="C00000"/>
                </a:solidFill>
                <a:latin typeface="+mj-ea"/>
                <a:ea typeface="+mj-ea"/>
              </a:rPr>
              <a:t>してもらう</a:t>
            </a:r>
            <a:r>
              <a:rPr lang="ja-JP" altLang="en-US" sz="2400" b="1" dirty="0">
                <a:solidFill>
                  <a:schemeClr val="tx1">
                    <a:lumMod val="85000"/>
                    <a:lumOff val="15000"/>
                  </a:schemeClr>
                </a:solidFill>
                <a:latin typeface="+mj-ea"/>
                <a:ea typeface="+mj-ea"/>
              </a:rPr>
              <a:t>ため</a:t>
            </a:r>
            <a:r>
              <a:rPr lang="ja-JP" altLang="en-US" sz="2400" b="1" dirty="0" smtClean="0">
                <a:solidFill>
                  <a:schemeClr val="tx1">
                    <a:lumMod val="85000"/>
                    <a:lumOff val="15000"/>
                  </a:schemeClr>
                </a:solidFill>
                <a:latin typeface="+mj-ea"/>
                <a:ea typeface="+mj-ea"/>
              </a:rPr>
              <a:t>の</a:t>
            </a:r>
            <a:r>
              <a:rPr lang="ja-JP" altLang="en-US" sz="2800" b="1" dirty="0" smtClean="0">
                <a:solidFill>
                  <a:schemeClr val="tx1">
                    <a:lumMod val="85000"/>
                    <a:lumOff val="15000"/>
                  </a:schemeClr>
                </a:solidFill>
                <a:latin typeface="+mj-ea"/>
                <a:ea typeface="+mj-ea"/>
              </a:rPr>
              <a:t>事務</a:t>
            </a:r>
            <a:endParaRPr lang="ja-JP" altLang="en-US" sz="2800" b="1" dirty="0">
              <a:solidFill>
                <a:schemeClr val="tx1">
                  <a:lumMod val="85000"/>
                  <a:lumOff val="15000"/>
                </a:schemeClr>
              </a:solidFill>
              <a:latin typeface="+mj-ea"/>
              <a:ea typeface="+mj-ea"/>
            </a:endParaRPr>
          </a:p>
        </p:txBody>
      </p:sp>
    </p:spTree>
    <p:extLst>
      <p:ext uri="{BB962C8B-B14F-4D97-AF65-F5344CB8AC3E}">
        <p14:creationId xmlns:p14="http://schemas.microsoft.com/office/powerpoint/2010/main" val="34602834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774536" y="3352799"/>
            <a:ext cx="8423564" cy="498764"/>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ea"/>
              <a:ea typeface="+mj-ea"/>
            </a:endParaRPr>
          </a:p>
        </p:txBody>
      </p:sp>
      <p:sp>
        <p:nvSpPr>
          <p:cNvPr id="3" name="タイトル 2"/>
          <p:cNvSpPr>
            <a:spLocks noGrp="1"/>
          </p:cNvSpPr>
          <p:nvPr>
            <p:ph type="title"/>
          </p:nvPr>
        </p:nvSpPr>
        <p:spPr>
          <a:xfrm>
            <a:off x="657323" y="886693"/>
            <a:ext cx="6505477" cy="776502"/>
          </a:xfrm>
        </p:spPr>
        <p:txBody>
          <a:bodyPr/>
          <a:lstStyle/>
          <a:p>
            <a:r>
              <a:rPr kumimoji="1" lang="ja-JP" altLang="en-US" b="1" u="sng" dirty="0" smtClean="0"/>
              <a:t>第三者求償事務</a:t>
            </a:r>
            <a:r>
              <a:rPr kumimoji="1" lang="ja-JP" altLang="en-US" sz="3600" u="sng" dirty="0" smtClean="0"/>
              <a:t>について</a:t>
            </a:r>
            <a:endParaRPr kumimoji="1" lang="ja-JP" altLang="en-US" u="sng" dirty="0"/>
          </a:p>
        </p:txBody>
      </p:sp>
      <p:sp>
        <p:nvSpPr>
          <p:cNvPr id="41" name="タイトル 2"/>
          <p:cNvSpPr txBox="1">
            <a:spLocks/>
          </p:cNvSpPr>
          <p:nvPr/>
        </p:nvSpPr>
        <p:spPr>
          <a:xfrm>
            <a:off x="1129473" y="2074497"/>
            <a:ext cx="4744853" cy="665748"/>
          </a:xfrm>
          <a:prstGeom prst="rect">
            <a:avLst/>
          </a:prstGeom>
          <a:noFill/>
          <a:effectLst/>
        </p:spPr>
        <p:txBody>
          <a:bodyPr vert="horz" lIns="91440" tIns="45720" rIns="91440" bIns="45720" rtlCol="0" anchor="b">
            <a:normAutofit/>
          </a:bodyPr>
          <a:lstStyle>
            <a:lvl1pPr algn="ctr" defTabSz="457200" rtl="0" eaLnBrk="1" latinLnBrk="0" hangingPunct="1">
              <a:spcBef>
                <a:spcPct val="0"/>
              </a:spcBef>
              <a:buNone/>
              <a:defRPr kumimoji="1" sz="4400" b="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3200" b="1" dirty="0" smtClean="0"/>
              <a:t>・第三者行為の情報提供</a:t>
            </a:r>
            <a:endParaRPr lang="en-US" altLang="ja-JP" sz="3200" b="1" dirty="0" smtClean="0"/>
          </a:p>
        </p:txBody>
      </p:sp>
      <p:sp>
        <p:nvSpPr>
          <p:cNvPr id="20" name="タイトル 2"/>
          <p:cNvSpPr txBox="1">
            <a:spLocks/>
          </p:cNvSpPr>
          <p:nvPr/>
        </p:nvSpPr>
        <p:spPr>
          <a:xfrm>
            <a:off x="1129473" y="3518689"/>
            <a:ext cx="4744853" cy="665748"/>
          </a:xfrm>
          <a:prstGeom prst="rect">
            <a:avLst/>
          </a:prstGeom>
          <a:noFill/>
          <a:effectLst/>
        </p:spPr>
        <p:txBody>
          <a:bodyPr vert="horz" lIns="91440" tIns="45720" rIns="91440" bIns="45720" rtlCol="0" anchor="b">
            <a:normAutofit/>
          </a:bodyPr>
          <a:lstStyle>
            <a:lvl1pPr algn="ctr" defTabSz="457200" rtl="0" eaLnBrk="1" latinLnBrk="0" hangingPunct="1">
              <a:spcBef>
                <a:spcPct val="0"/>
              </a:spcBef>
              <a:buNone/>
              <a:defRPr kumimoji="1" sz="4400" b="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3200" b="1" dirty="0" smtClean="0"/>
              <a:t>・書類準備のご協力</a:t>
            </a:r>
            <a:endParaRPr lang="en-US" altLang="ja-JP" sz="3200" b="1" dirty="0" smtClean="0"/>
          </a:p>
        </p:txBody>
      </p:sp>
      <p:sp>
        <p:nvSpPr>
          <p:cNvPr id="23" name="タイトル 2"/>
          <p:cNvSpPr txBox="1">
            <a:spLocks/>
          </p:cNvSpPr>
          <p:nvPr/>
        </p:nvSpPr>
        <p:spPr>
          <a:xfrm>
            <a:off x="1392708" y="4068529"/>
            <a:ext cx="7875982" cy="985701"/>
          </a:xfrm>
          <a:prstGeom prst="rect">
            <a:avLst/>
          </a:prstGeom>
          <a:noFill/>
          <a:effectLst/>
        </p:spPr>
        <p:txBody>
          <a:bodyPr vert="horz" lIns="91440" tIns="45720" rIns="91440" bIns="45720" rtlCol="0" anchor="b">
            <a:normAutofit/>
          </a:bodyPr>
          <a:lstStyle>
            <a:lvl1pPr algn="ctr" defTabSz="457200" rtl="0" eaLnBrk="1" latinLnBrk="0" hangingPunct="1">
              <a:spcBef>
                <a:spcPct val="0"/>
              </a:spcBef>
              <a:buNone/>
              <a:defRPr kumimoji="1" sz="4400" b="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2400" b="1" dirty="0" smtClean="0"/>
              <a:t>ご本人やご家族へ</a:t>
            </a:r>
            <a:r>
              <a:rPr lang="ja-JP" altLang="en-US" sz="2400" b="1" u="sng" dirty="0" smtClean="0"/>
              <a:t>加害者側保険会社の情報聞取り</a:t>
            </a:r>
            <a:r>
              <a:rPr lang="ja-JP" altLang="en-US" sz="2400" b="1" dirty="0" smtClean="0"/>
              <a:t>や</a:t>
            </a:r>
            <a:endParaRPr lang="en-US" altLang="ja-JP" sz="2400" b="1" dirty="0" smtClean="0"/>
          </a:p>
          <a:p>
            <a:pPr algn="l"/>
            <a:r>
              <a:rPr lang="ja-JP" altLang="en-US" sz="2400" b="1" u="sng" dirty="0" smtClean="0"/>
              <a:t>簡単な書類の作成</a:t>
            </a:r>
            <a:r>
              <a:rPr lang="ja-JP" altLang="en-US" sz="2400" b="1" dirty="0" smtClean="0"/>
              <a:t>をお願いします</a:t>
            </a:r>
            <a:endParaRPr lang="en-US" altLang="ja-JP" sz="2400" b="1" dirty="0" smtClean="0"/>
          </a:p>
        </p:txBody>
      </p:sp>
      <p:sp>
        <p:nvSpPr>
          <p:cNvPr id="25" name="タイトル 2"/>
          <p:cNvSpPr txBox="1">
            <a:spLocks/>
          </p:cNvSpPr>
          <p:nvPr/>
        </p:nvSpPr>
        <p:spPr>
          <a:xfrm>
            <a:off x="1392708" y="2501674"/>
            <a:ext cx="9864657" cy="728376"/>
          </a:xfrm>
          <a:prstGeom prst="rect">
            <a:avLst/>
          </a:prstGeom>
          <a:noFill/>
          <a:effectLst/>
        </p:spPr>
        <p:txBody>
          <a:bodyPr vert="horz" lIns="91440" tIns="45720" rIns="91440" bIns="45720" rtlCol="0" anchor="b">
            <a:noAutofit/>
          </a:bodyPr>
          <a:lstStyle>
            <a:lvl1pPr algn="ctr" defTabSz="457200" rtl="0" eaLnBrk="1" latinLnBrk="0" hangingPunct="1">
              <a:spcBef>
                <a:spcPct val="0"/>
              </a:spcBef>
              <a:buNone/>
              <a:defRPr kumimoji="1" sz="4400" b="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2400" b="1" dirty="0" smtClean="0"/>
              <a:t>「事故に</a:t>
            </a:r>
            <a:r>
              <a:rPr lang="ja-JP" altLang="en-US" sz="2400" b="1" dirty="0"/>
              <a:t>遭</a:t>
            </a:r>
            <a:r>
              <a:rPr lang="ja-JP" altLang="en-US" sz="2400" b="1" dirty="0" smtClean="0"/>
              <a:t>った」等の情報は</a:t>
            </a:r>
            <a:r>
              <a:rPr lang="ja-JP" altLang="en-US" sz="2400" b="1" u="sng" dirty="0" smtClean="0"/>
              <a:t>必ず市介護保険課へご報告ください</a:t>
            </a:r>
            <a:endParaRPr lang="en-US" altLang="ja-JP" sz="2400" b="1" u="sng" dirty="0" smtClean="0"/>
          </a:p>
        </p:txBody>
      </p:sp>
      <p:sp>
        <p:nvSpPr>
          <p:cNvPr id="5" name="正方形/長方形 4"/>
          <p:cNvSpPr/>
          <p:nvPr/>
        </p:nvSpPr>
        <p:spPr>
          <a:xfrm>
            <a:off x="969819" y="5463128"/>
            <a:ext cx="10301401" cy="5680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タイトル 2"/>
          <p:cNvSpPr txBox="1">
            <a:spLocks/>
          </p:cNvSpPr>
          <p:nvPr/>
        </p:nvSpPr>
        <p:spPr>
          <a:xfrm>
            <a:off x="1091645" y="5271196"/>
            <a:ext cx="10466782" cy="825724"/>
          </a:xfrm>
          <a:prstGeom prst="rect">
            <a:avLst/>
          </a:prstGeom>
          <a:noFill/>
          <a:effectLst/>
        </p:spPr>
        <p:txBody>
          <a:bodyPr vert="horz" lIns="91440" tIns="45720" rIns="91440" bIns="45720" rtlCol="0" anchor="b">
            <a:noAutofit/>
          </a:bodyPr>
          <a:lstStyle>
            <a:lvl1pPr algn="ctr" defTabSz="457200" rtl="0" eaLnBrk="1" latinLnBrk="0" hangingPunct="1">
              <a:spcBef>
                <a:spcPct val="0"/>
              </a:spcBef>
              <a:buNone/>
              <a:defRPr kumimoji="1" sz="4400" b="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4000" b="1" dirty="0" smtClean="0">
                <a:solidFill>
                  <a:srgbClr val="C00000"/>
                </a:solidFill>
              </a:rPr>
              <a:t>公平・公正な財源確保にご協力をお願いします</a:t>
            </a:r>
            <a:endParaRPr lang="en-US" altLang="ja-JP" sz="4000" b="1" dirty="0" smtClean="0">
              <a:solidFill>
                <a:srgbClr val="C00000"/>
              </a:solidFill>
            </a:endParaRPr>
          </a:p>
        </p:txBody>
      </p:sp>
    </p:spTree>
    <p:extLst>
      <p:ext uri="{BB962C8B-B14F-4D97-AF65-F5344CB8AC3E}">
        <p14:creationId xmlns:p14="http://schemas.microsoft.com/office/powerpoint/2010/main" val="41924002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841913" y="3491883"/>
            <a:ext cx="8423564" cy="498764"/>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ea"/>
              <a:ea typeface="+mj-ea"/>
            </a:endParaRPr>
          </a:p>
        </p:txBody>
      </p:sp>
      <p:sp>
        <p:nvSpPr>
          <p:cNvPr id="3" name="タイトル 2"/>
          <p:cNvSpPr>
            <a:spLocks noGrp="1"/>
          </p:cNvSpPr>
          <p:nvPr>
            <p:ph type="title"/>
          </p:nvPr>
        </p:nvSpPr>
        <p:spPr>
          <a:xfrm>
            <a:off x="825500" y="742203"/>
            <a:ext cx="4301095" cy="776502"/>
          </a:xfrm>
        </p:spPr>
        <p:txBody>
          <a:bodyPr>
            <a:normAutofit/>
          </a:bodyPr>
          <a:lstStyle/>
          <a:p>
            <a:r>
              <a:rPr kumimoji="1" lang="ja-JP" altLang="en-US" u="sng" dirty="0" smtClean="0"/>
              <a:t>事故報告</a:t>
            </a:r>
            <a:r>
              <a:rPr kumimoji="1" lang="ja-JP" altLang="en-US" sz="3600" u="sng" dirty="0" smtClean="0"/>
              <a:t>について</a:t>
            </a:r>
            <a:endParaRPr kumimoji="1" lang="ja-JP" altLang="en-US" u="sng" dirty="0"/>
          </a:p>
        </p:txBody>
      </p:sp>
      <p:sp>
        <p:nvSpPr>
          <p:cNvPr id="5" name="テキスト ボックス 4"/>
          <p:cNvSpPr txBox="1"/>
          <p:nvPr/>
        </p:nvSpPr>
        <p:spPr>
          <a:xfrm>
            <a:off x="692472" y="1523794"/>
            <a:ext cx="9875209" cy="523220"/>
          </a:xfrm>
          <a:prstGeom prst="rect">
            <a:avLst/>
          </a:prstGeom>
          <a:noFill/>
        </p:spPr>
        <p:txBody>
          <a:bodyPr wrap="square" rtlCol="0">
            <a:spAutoFit/>
          </a:bodyPr>
          <a:lstStyle/>
          <a:p>
            <a:r>
              <a:rPr lang="ja-JP" altLang="en-US" sz="2800" b="1" dirty="0" smtClean="0">
                <a:solidFill>
                  <a:schemeClr val="accent2"/>
                </a:solidFill>
                <a:latin typeface="+mj-ea"/>
                <a:ea typeface="+mj-ea"/>
              </a:rPr>
              <a:t>・薬の事故</a:t>
            </a:r>
            <a:r>
              <a:rPr lang="ja-JP" altLang="en-US" sz="2800" b="1" dirty="0" smtClean="0">
                <a:solidFill>
                  <a:schemeClr val="accent2"/>
                </a:solidFill>
                <a:latin typeface="+mj-ea"/>
                <a:ea typeface="+mj-ea"/>
              </a:rPr>
              <a:t>はすべて報告書の提出が必要です。</a:t>
            </a:r>
            <a:endParaRPr lang="en-US" altLang="ja-JP" sz="2800" b="1" dirty="0" smtClean="0">
              <a:solidFill>
                <a:schemeClr val="accent2"/>
              </a:solidFill>
              <a:latin typeface="+mj-ea"/>
              <a:ea typeface="+mj-ea"/>
            </a:endParaRPr>
          </a:p>
        </p:txBody>
      </p:sp>
      <p:sp>
        <p:nvSpPr>
          <p:cNvPr id="6" name="テキスト ボックス 5"/>
          <p:cNvSpPr txBox="1"/>
          <p:nvPr/>
        </p:nvSpPr>
        <p:spPr>
          <a:xfrm>
            <a:off x="576724" y="2113738"/>
            <a:ext cx="10953942" cy="1969770"/>
          </a:xfrm>
          <a:prstGeom prst="rect">
            <a:avLst/>
          </a:prstGeom>
          <a:noFill/>
        </p:spPr>
        <p:txBody>
          <a:bodyPr wrap="square" rtlCol="0">
            <a:spAutoFit/>
          </a:bodyPr>
          <a:lstStyle/>
          <a:p>
            <a:r>
              <a:rPr lang="ja-JP" altLang="en-US" dirty="0">
                <a:latin typeface="+mj-ea"/>
              </a:rPr>
              <a:t>　</a:t>
            </a:r>
            <a:r>
              <a:rPr lang="ja-JP" altLang="en-US" sz="2000" dirty="0" smtClean="0">
                <a:latin typeface="+mj-ea"/>
                <a:ea typeface="+mj-ea"/>
              </a:rPr>
              <a:t>→事故報告書は、介護サービス提供中におきた利用者のケガ等による事故の報告をお願いして</a:t>
            </a:r>
            <a:r>
              <a:rPr lang="ja-JP" altLang="en-US" sz="2000" dirty="0" err="1" smtClean="0">
                <a:latin typeface="+mj-ea"/>
                <a:ea typeface="+mj-ea"/>
              </a:rPr>
              <a:t>い</a:t>
            </a:r>
            <a:r>
              <a:rPr lang="ja-JP" altLang="en-US" sz="2000" dirty="0" smtClean="0">
                <a:latin typeface="+mj-ea"/>
                <a:ea typeface="+mj-ea"/>
              </a:rPr>
              <a:t>　　</a:t>
            </a:r>
            <a:endParaRPr lang="en-US" altLang="ja-JP" sz="2000" dirty="0" smtClean="0">
              <a:latin typeface="+mj-ea"/>
              <a:ea typeface="+mj-ea"/>
            </a:endParaRPr>
          </a:p>
          <a:p>
            <a:r>
              <a:rPr lang="ja-JP" altLang="en-US" sz="2000" dirty="0">
                <a:latin typeface="+mj-ea"/>
                <a:ea typeface="+mj-ea"/>
              </a:rPr>
              <a:t>　</a:t>
            </a:r>
            <a:r>
              <a:rPr lang="ja-JP" altLang="en-US" sz="2000" dirty="0" smtClean="0">
                <a:latin typeface="+mj-ea"/>
                <a:ea typeface="+mj-ea"/>
              </a:rPr>
              <a:t>　</a:t>
            </a:r>
            <a:r>
              <a:rPr lang="ja-JP" altLang="en-US" sz="2000" dirty="0" smtClean="0">
                <a:latin typeface="+mj-ea"/>
                <a:ea typeface="+mj-ea"/>
              </a:rPr>
              <a:t>ます。ケガの程度は医療機関で受診したものを原則としていますが、</a:t>
            </a:r>
            <a:r>
              <a:rPr lang="ja-JP" altLang="en-US" sz="2000" b="1" u="sng" dirty="0" smtClean="0">
                <a:latin typeface="+mj-ea"/>
                <a:ea typeface="+mj-ea"/>
              </a:rPr>
              <a:t>薬の事故に関してはすべて提</a:t>
            </a:r>
            <a:endParaRPr lang="en-US" altLang="ja-JP" sz="2000" b="1" u="sng" dirty="0" smtClean="0">
              <a:latin typeface="+mj-ea"/>
              <a:ea typeface="+mj-ea"/>
            </a:endParaRPr>
          </a:p>
          <a:p>
            <a:r>
              <a:rPr lang="ja-JP" altLang="en-US" sz="2000" b="1" dirty="0">
                <a:latin typeface="+mj-ea"/>
                <a:ea typeface="+mj-ea"/>
              </a:rPr>
              <a:t>　</a:t>
            </a:r>
            <a:r>
              <a:rPr lang="ja-JP" altLang="en-US" sz="2000" b="1" dirty="0" smtClean="0">
                <a:latin typeface="+mj-ea"/>
                <a:ea typeface="+mj-ea"/>
              </a:rPr>
              <a:t>　</a:t>
            </a:r>
            <a:r>
              <a:rPr lang="ja-JP" altLang="en-US" sz="2000" b="1" u="sng" dirty="0" smtClean="0">
                <a:latin typeface="+mj-ea"/>
                <a:ea typeface="+mj-ea"/>
              </a:rPr>
              <a:t>出が必要です。</a:t>
            </a:r>
            <a:endParaRPr lang="en-US" altLang="ja-JP" sz="2000" b="1" u="sng" dirty="0" smtClean="0">
              <a:latin typeface="+mj-ea"/>
              <a:ea typeface="+mj-ea"/>
            </a:endParaRPr>
          </a:p>
          <a:p>
            <a:r>
              <a:rPr kumimoji="1" lang="ja-JP" altLang="en-US" sz="2000" dirty="0">
                <a:latin typeface="+mj-ea"/>
                <a:ea typeface="+mj-ea"/>
              </a:rPr>
              <a:t>　</a:t>
            </a:r>
            <a:r>
              <a:rPr kumimoji="1" lang="ja-JP" altLang="en-US" sz="2000" dirty="0" smtClean="0">
                <a:latin typeface="+mj-ea"/>
                <a:ea typeface="+mj-ea"/>
              </a:rPr>
              <a:t>　</a:t>
            </a:r>
            <a:r>
              <a:rPr kumimoji="1" lang="ja-JP" altLang="en-US" sz="2000" b="1" u="sng" dirty="0" smtClean="0">
                <a:latin typeface="+mj-ea"/>
                <a:ea typeface="+mj-ea"/>
              </a:rPr>
              <a:t>与薬忘れだけでなく、落薬や他の利用者の薬を与薬してしまった場合等も対象です。</a:t>
            </a:r>
            <a:endParaRPr kumimoji="1" lang="en-US" altLang="ja-JP" sz="2000" b="1" u="sng" dirty="0" smtClean="0">
              <a:latin typeface="+mj-ea"/>
              <a:ea typeface="+mj-ea"/>
            </a:endParaRPr>
          </a:p>
          <a:p>
            <a:endParaRPr lang="en-US" altLang="ja-JP" b="1" u="sng" dirty="0"/>
          </a:p>
          <a:p>
            <a:r>
              <a:rPr lang="ja-JP" altLang="en-US" sz="2400" b="1" dirty="0" smtClean="0">
                <a:latin typeface="+mj-ea"/>
                <a:ea typeface="+mj-ea"/>
              </a:rPr>
              <a:t>　　　</a:t>
            </a:r>
            <a:r>
              <a:rPr lang="ja-JP" altLang="en-US" sz="2400" b="1" dirty="0" smtClean="0">
                <a:solidFill>
                  <a:srgbClr val="FF0000"/>
                </a:solidFill>
                <a:latin typeface="+mj-ea"/>
                <a:ea typeface="+mj-ea"/>
              </a:rPr>
              <a:t>★提出すべきか判断が難しい場合は介護給付担当までご連絡ください。</a:t>
            </a:r>
            <a:endParaRPr lang="en-US" altLang="ja-JP" sz="2400" b="1" dirty="0">
              <a:solidFill>
                <a:srgbClr val="FF0000"/>
              </a:solidFill>
              <a:latin typeface="+mj-ea"/>
              <a:ea typeface="+mj-ea"/>
            </a:endParaRPr>
          </a:p>
        </p:txBody>
      </p:sp>
      <p:sp>
        <p:nvSpPr>
          <p:cNvPr id="8" name="テキスト ボックス 7"/>
          <p:cNvSpPr txBox="1"/>
          <p:nvPr/>
        </p:nvSpPr>
        <p:spPr>
          <a:xfrm>
            <a:off x="747631" y="4510970"/>
            <a:ext cx="9764889" cy="523220"/>
          </a:xfrm>
          <a:prstGeom prst="rect">
            <a:avLst/>
          </a:prstGeom>
          <a:noFill/>
        </p:spPr>
        <p:txBody>
          <a:bodyPr wrap="square" rtlCol="0">
            <a:spAutoFit/>
          </a:bodyPr>
          <a:lstStyle/>
          <a:p>
            <a:r>
              <a:rPr kumimoji="1" lang="ja-JP" altLang="en-US" sz="2800" b="1" dirty="0" smtClean="0">
                <a:solidFill>
                  <a:schemeClr val="accent2"/>
                </a:solidFill>
                <a:latin typeface="+mj-ea"/>
                <a:ea typeface="+mj-ea"/>
              </a:rPr>
              <a:t>・事故が発生したら、まず第一報をご連絡ください。</a:t>
            </a:r>
            <a:endParaRPr kumimoji="1" lang="ja-JP" altLang="en-US" sz="2800" b="1" dirty="0">
              <a:solidFill>
                <a:schemeClr val="accent2"/>
              </a:solidFill>
              <a:latin typeface="+mj-ea"/>
              <a:ea typeface="+mj-ea"/>
            </a:endParaRPr>
          </a:p>
        </p:txBody>
      </p:sp>
      <p:sp>
        <p:nvSpPr>
          <p:cNvPr id="9" name="テキスト ボックス 8"/>
          <p:cNvSpPr txBox="1"/>
          <p:nvPr/>
        </p:nvSpPr>
        <p:spPr>
          <a:xfrm>
            <a:off x="692472" y="5014849"/>
            <a:ext cx="10838194" cy="707886"/>
          </a:xfrm>
          <a:prstGeom prst="rect">
            <a:avLst/>
          </a:prstGeom>
          <a:noFill/>
        </p:spPr>
        <p:txBody>
          <a:bodyPr wrap="square" rtlCol="0">
            <a:spAutoFit/>
          </a:bodyPr>
          <a:lstStyle/>
          <a:p>
            <a:r>
              <a:rPr kumimoji="1" lang="ja-JP" altLang="en-US" sz="2000" dirty="0" smtClean="0">
                <a:latin typeface="+mj-ea"/>
                <a:ea typeface="+mj-ea"/>
              </a:rPr>
              <a:t>→</a:t>
            </a:r>
            <a:r>
              <a:rPr kumimoji="1" lang="ja-JP" altLang="en-US" sz="2000" b="1" u="sng" dirty="0" smtClean="0">
                <a:latin typeface="+mj-ea"/>
                <a:ea typeface="+mj-ea"/>
              </a:rPr>
              <a:t>事故が発生した場合は速やかに介護給付担当に</a:t>
            </a:r>
            <a:r>
              <a:rPr lang="en-US" altLang="ja-JP" sz="2000" b="1" u="sng" dirty="0">
                <a:latin typeface="+mj-ea"/>
              </a:rPr>
              <a:t>FAX</a:t>
            </a:r>
            <a:r>
              <a:rPr lang="ja-JP" altLang="en-US" sz="2000" b="1" u="sng" dirty="0">
                <a:latin typeface="+mj-ea"/>
              </a:rPr>
              <a:t>又は</a:t>
            </a:r>
            <a:r>
              <a:rPr lang="ja-JP" altLang="en-US" sz="2000" b="1" u="sng" dirty="0" smtClean="0">
                <a:latin typeface="+mj-ea"/>
              </a:rPr>
              <a:t>電話で</a:t>
            </a:r>
            <a:r>
              <a:rPr kumimoji="1" lang="ja-JP" altLang="en-US" sz="2000" b="1" u="sng" dirty="0" smtClean="0">
                <a:latin typeface="+mj-ea"/>
                <a:ea typeface="+mj-ea"/>
              </a:rPr>
              <a:t>第一報のご連絡をお願いします。</a:t>
            </a:r>
            <a:endParaRPr kumimoji="1" lang="en-US" altLang="ja-JP" sz="2000" b="1" u="sng" dirty="0" smtClean="0">
              <a:latin typeface="+mj-ea"/>
              <a:ea typeface="+mj-ea"/>
            </a:endParaRPr>
          </a:p>
          <a:p>
            <a:r>
              <a:rPr lang="ja-JP" altLang="en-US" sz="2000" dirty="0">
                <a:latin typeface="+mj-ea"/>
                <a:ea typeface="+mj-ea"/>
              </a:rPr>
              <a:t>　</a:t>
            </a:r>
            <a:r>
              <a:rPr lang="ja-JP" altLang="en-US" sz="2000" dirty="0" smtClean="0">
                <a:latin typeface="+mj-ea"/>
                <a:ea typeface="+mj-ea"/>
              </a:rPr>
              <a:t>第一報後、２週間以内に窓口又は郵送で事故報告書の提出をお願いします。（</a:t>
            </a:r>
            <a:r>
              <a:rPr lang="en-US" altLang="ja-JP" sz="2000" dirty="0" smtClean="0">
                <a:latin typeface="+mj-ea"/>
                <a:ea typeface="+mj-ea"/>
              </a:rPr>
              <a:t>FAX</a:t>
            </a:r>
            <a:r>
              <a:rPr lang="ja-JP" altLang="en-US" sz="2000" dirty="0" smtClean="0">
                <a:latin typeface="+mj-ea"/>
                <a:ea typeface="+mj-ea"/>
              </a:rPr>
              <a:t>不可）</a:t>
            </a:r>
            <a:endParaRPr kumimoji="1" lang="ja-JP" altLang="en-US" sz="2000" dirty="0">
              <a:latin typeface="+mj-ea"/>
              <a:ea typeface="+mj-ea"/>
            </a:endParaRPr>
          </a:p>
        </p:txBody>
      </p:sp>
    </p:spTree>
    <p:extLst>
      <p:ext uri="{BB962C8B-B14F-4D97-AF65-F5344CB8AC3E}">
        <p14:creationId xmlns:p14="http://schemas.microsoft.com/office/powerpoint/2010/main" val="2332047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84383" y="1817053"/>
            <a:ext cx="9021169" cy="523220"/>
          </a:xfrm>
          <a:prstGeom prst="rect">
            <a:avLst/>
          </a:prstGeom>
          <a:noFill/>
        </p:spPr>
        <p:txBody>
          <a:bodyPr wrap="square" rtlCol="0">
            <a:spAutoFit/>
          </a:bodyPr>
          <a:lstStyle/>
          <a:p>
            <a:r>
              <a:rPr kumimoji="1" lang="ja-JP" altLang="en-US" sz="2800" dirty="0" smtClean="0">
                <a:latin typeface="メイリオ" panose="020B0604030504040204" pitchFamily="50" charset="-128"/>
                <a:ea typeface="メイリオ" panose="020B0604030504040204" pitchFamily="50" charset="-128"/>
              </a:rPr>
              <a:t>平塚市では、介護人材確保・定着に力を入れています。</a:t>
            </a:r>
            <a:endParaRPr kumimoji="1" lang="ja-JP" altLang="en-US" sz="2800"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1333987" y="5716381"/>
            <a:ext cx="6647974" cy="461665"/>
          </a:xfrm>
          <a:prstGeom prst="rect">
            <a:avLst/>
          </a:prstGeom>
          <a:noFill/>
        </p:spPr>
        <p:txBody>
          <a:bodyPr wrap="none" rtlCol="0">
            <a:spAutoFit/>
          </a:bodyPr>
          <a:lstStyle/>
          <a:p>
            <a:r>
              <a:rPr kumimoji="1" lang="ja-JP" altLang="en-US" sz="2400" dirty="0" smtClean="0"/>
              <a:t>介護イメージアップ</a:t>
            </a:r>
            <a:r>
              <a:rPr lang="ja-JP" altLang="en-US" sz="2400" dirty="0" smtClean="0"/>
              <a:t>動画　ピカイチ☆フィルム</a:t>
            </a:r>
            <a:endParaRPr kumimoji="1" lang="ja-JP" altLang="en-US" sz="2400" dirty="0"/>
          </a:p>
        </p:txBody>
      </p:sp>
      <p:sp>
        <p:nvSpPr>
          <p:cNvPr id="9" name="角丸四角形吹き出し 8"/>
          <p:cNvSpPr/>
          <p:nvPr/>
        </p:nvSpPr>
        <p:spPr>
          <a:xfrm>
            <a:off x="8406660" y="4432464"/>
            <a:ext cx="2306471" cy="1233817"/>
          </a:xfrm>
          <a:prstGeom prst="wedgeRoundRectCallout">
            <a:avLst>
              <a:gd name="adj1" fmla="val -4951"/>
              <a:gd name="adj2" fmla="val -68025"/>
              <a:gd name="adj3" fmla="val 1666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en-US" altLang="ja-JP" sz="1700" b="1" dirty="0" smtClean="0"/>
              <a:t>YouTube</a:t>
            </a:r>
            <a:r>
              <a:rPr lang="ja-JP" altLang="en-US" sz="1700" b="1" dirty="0" smtClean="0"/>
              <a:t>で公開中</a:t>
            </a:r>
            <a:endParaRPr lang="en-US" altLang="ja-JP" sz="1700" b="1" dirty="0" smtClean="0"/>
          </a:p>
          <a:p>
            <a:pPr algn="ctr"/>
            <a:r>
              <a:rPr kumimoji="1" lang="ja-JP" altLang="en-US" sz="1700" b="1" dirty="0" smtClean="0"/>
              <a:t>ぜひご覧ください！</a:t>
            </a:r>
            <a:endParaRPr kumimoji="1" lang="en-US" altLang="ja-JP" sz="1700" b="1" dirty="0" smtClean="0"/>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3987" y="2390373"/>
            <a:ext cx="6414052" cy="3275908"/>
          </a:xfrm>
          <a:prstGeom prst="rect">
            <a:avLst/>
          </a:prstGeom>
        </p:spPr>
      </p:pic>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4238" y="2838487"/>
            <a:ext cx="1291314" cy="1291314"/>
          </a:xfrm>
          <a:prstGeom prst="rect">
            <a:avLst/>
          </a:prstGeom>
        </p:spPr>
      </p:pic>
      <p:sp>
        <p:nvSpPr>
          <p:cNvPr id="8" name="タイトル 1"/>
          <p:cNvSpPr>
            <a:spLocks noGrp="1"/>
          </p:cNvSpPr>
          <p:nvPr>
            <p:ph type="title" idx="4294967295"/>
          </p:nvPr>
        </p:nvSpPr>
        <p:spPr>
          <a:xfrm>
            <a:off x="1615092" y="302036"/>
            <a:ext cx="8159750" cy="1822450"/>
          </a:xfrm>
        </p:spPr>
        <p:txBody>
          <a:bodyPr/>
          <a:lstStyle/>
          <a:p>
            <a:r>
              <a:rPr kumimoji="1" lang="ja-JP" altLang="en-US" dirty="0" smtClean="0"/>
              <a:t>介護人材確保</a:t>
            </a:r>
            <a:r>
              <a:rPr lang="ja-JP" altLang="en-US" dirty="0"/>
              <a:t>事業</a:t>
            </a:r>
            <a:endParaRPr kumimoji="1" lang="ja-JP" altLang="en-US" dirty="0"/>
          </a:p>
        </p:txBody>
      </p:sp>
    </p:spTree>
    <p:extLst>
      <p:ext uri="{BB962C8B-B14F-4D97-AF65-F5344CB8AC3E}">
        <p14:creationId xmlns:p14="http://schemas.microsoft.com/office/powerpoint/2010/main" val="7681736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外国人介護職員受け入れセミナーの開催</a:t>
            </a:r>
            <a:endParaRPr lang="ja-JP" altLang="en-US" dirty="0"/>
          </a:p>
        </p:txBody>
      </p:sp>
      <p:sp>
        <p:nvSpPr>
          <p:cNvPr id="22" name="波線 21"/>
          <p:cNvSpPr/>
          <p:nvPr/>
        </p:nvSpPr>
        <p:spPr>
          <a:xfrm>
            <a:off x="6423993" y="5086896"/>
            <a:ext cx="4820477" cy="1826001"/>
          </a:xfrm>
          <a:prstGeom prst="wave">
            <a:avLst>
              <a:gd name="adj1" fmla="val 12500"/>
              <a:gd name="adj2" fmla="val -766"/>
            </a:avLst>
          </a:prstGeom>
        </p:spPr>
        <p:style>
          <a:lnRef idx="1">
            <a:schemeClr val="accent2"/>
          </a:lnRef>
          <a:fillRef idx="2">
            <a:schemeClr val="accent2"/>
          </a:fillRef>
          <a:effectRef idx="1">
            <a:schemeClr val="accent2"/>
          </a:effectRef>
          <a:fontRef idx="minor">
            <a:schemeClr val="dk1"/>
          </a:fontRef>
        </p:style>
        <p:txBody>
          <a:bodyPr rtlCol="0" anchor="ctr"/>
          <a:lstStyle/>
          <a:p>
            <a:r>
              <a:rPr lang="ja-JP" altLang="ja-JP"/>
              <a:t>研修はオンデマンド形式となります。是非動画を御覧いただき、貴事業所がより働きやすい職場となるようお役立ていただければ幸いです。</a:t>
            </a:r>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309027361"/>
              </p:ext>
            </p:extLst>
          </p:nvPr>
        </p:nvGraphicFramePr>
        <p:xfrm>
          <a:off x="1445592" y="2526576"/>
          <a:ext cx="8128000" cy="2560320"/>
        </p:xfrm>
        <a:graphic>
          <a:graphicData uri="http://schemas.openxmlformats.org/drawingml/2006/table">
            <a:tbl>
              <a:tblPr firstRow="1" bandRow="1">
                <a:tableStyleId>{8A107856-5554-42FB-B03E-39F5DBC370BA}</a:tableStyleId>
              </a:tblPr>
              <a:tblGrid>
                <a:gridCol w="1254539">
                  <a:extLst>
                    <a:ext uri="{9D8B030D-6E8A-4147-A177-3AD203B41FA5}">
                      <a16:colId xmlns:a16="http://schemas.microsoft.com/office/drawing/2014/main" val="2235120325"/>
                    </a:ext>
                  </a:extLst>
                </a:gridCol>
                <a:gridCol w="6873461">
                  <a:extLst>
                    <a:ext uri="{9D8B030D-6E8A-4147-A177-3AD203B41FA5}">
                      <a16:colId xmlns:a16="http://schemas.microsoft.com/office/drawing/2014/main" val="1840896839"/>
                    </a:ext>
                  </a:extLst>
                </a:gridCol>
              </a:tblGrid>
              <a:tr h="572370">
                <a:tc>
                  <a:txBody>
                    <a:bodyPr/>
                    <a:lstStyle/>
                    <a:p>
                      <a:pPr algn="ctr"/>
                      <a:r>
                        <a:rPr kumimoji="1" lang="ja-JP" altLang="en-US" b="0" dirty="0" smtClean="0"/>
                        <a:t>第一回</a:t>
                      </a:r>
                      <a:endParaRPr kumimoji="1" lang="ja-JP" altLang="en-US" b="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ja-JP" b="0" dirty="0" smtClean="0"/>
                        <a:t>外国人介護職員の雇用を考える</a:t>
                      </a:r>
                      <a:endParaRPr kumimoji="1" lang="ja-JP" altLang="en-US" b="0" dirty="0" smtClean="0"/>
                    </a:p>
                    <a:p>
                      <a:pPr algn="ctr"/>
                      <a:endParaRPr kumimoji="1" lang="ja-JP" altLang="en-US" b="0" dirty="0"/>
                    </a:p>
                  </a:txBody>
                  <a:tcPr anchor="b"/>
                </a:tc>
                <a:extLst>
                  <a:ext uri="{0D108BD9-81ED-4DB2-BD59-A6C34878D82A}">
                    <a16:rowId xmlns:a16="http://schemas.microsoft.com/office/drawing/2014/main" val="3945859138"/>
                  </a:ext>
                </a:extLst>
              </a:tr>
              <a:tr h="572370">
                <a:tc>
                  <a:txBody>
                    <a:bodyPr/>
                    <a:lstStyle/>
                    <a:p>
                      <a:pPr algn="ctr"/>
                      <a:r>
                        <a:rPr kumimoji="1" lang="ja-JP" altLang="en-US" dirty="0" smtClean="0"/>
                        <a:t>第二回</a:t>
                      </a:r>
                      <a:endParaRPr kumimoji="1" lang="ja-JP" altLang="en-US"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ja-JP" dirty="0" smtClean="0"/>
                        <a:t>外国人介護職員の背景を理解する</a:t>
                      </a:r>
                      <a:endParaRPr kumimoji="1" lang="ja-JP" altLang="en-US" dirty="0" smtClean="0"/>
                    </a:p>
                    <a:p>
                      <a:pPr algn="ctr"/>
                      <a:endParaRPr kumimoji="1" lang="ja-JP" altLang="en-US" dirty="0"/>
                    </a:p>
                  </a:txBody>
                  <a:tcPr anchor="b"/>
                </a:tc>
                <a:extLst>
                  <a:ext uri="{0D108BD9-81ED-4DB2-BD59-A6C34878D82A}">
                    <a16:rowId xmlns:a16="http://schemas.microsoft.com/office/drawing/2014/main" val="3747177915"/>
                  </a:ext>
                </a:extLst>
              </a:tr>
              <a:tr h="572370">
                <a:tc>
                  <a:txBody>
                    <a:bodyPr/>
                    <a:lstStyle/>
                    <a:p>
                      <a:pPr algn="ctr"/>
                      <a:r>
                        <a:rPr kumimoji="1" lang="ja-JP" altLang="en-US" dirty="0" smtClean="0"/>
                        <a:t>第三回</a:t>
                      </a:r>
                      <a:endParaRPr kumimoji="1" lang="ja-JP" altLang="en-US"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ja-JP" dirty="0" smtClean="0"/>
                        <a:t>外国人介護職員の雇用にむけて体制をつくる</a:t>
                      </a:r>
                      <a:endParaRPr kumimoji="1" lang="ja-JP" altLang="en-US" dirty="0" smtClean="0"/>
                    </a:p>
                    <a:p>
                      <a:pPr algn="ctr"/>
                      <a:endParaRPr kumimoji="1" lang="ja-JP" altLang="en-US" dirty="0"/>
                    </a:p>
                  </a:txBody>
                  <a:tcPr anchor="b"/>
                </a:tc>
                <a:extLst>
                  <a:ext uri="{0D108BD9-81ED-4DB2-BD59-A6C34878D82A}">
                    <a16:rowId xmlns:a16="http://schemas.microsoft.com/office/drawing/2014/main" val="3935633268"/>
                  </a:ext>
                </a:extLst>
              </a:tr>
              <a:tr h="572370">
                <a:tc>
                  <a:txBody>
                    <a:bodyPr/>
                    <a:lstStyle/>
                    <a:p>
                      <a:pPr algn="ctr"/>
                      <a:r>
                        <a:rPr kumimoji="1" lang="ja-JP" altLang="en-US" dirty="0" smtClean="0"/>
                        <a:t>第四回</a:t>
                      </a:r>
                      <a:endParaRPr kumimoji="1" lang="ja-JP" altLang="en-US"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ja-JP" dirty="0" smtClean="0"/>
                        <a:t>外国人介護職員への指導、かかわり方のポイントを理解する</a:t>
                      </a:r>
                      <a:endParaRPr kumimoji="1" lang="ja-JP" altLang="en-US" dirty="0" smtClean="0"/>
                    </a:p>
                    <a:p>
                      <a:pPr algn="ctr"/>
                      <a:endParaRPr kumimoji="1" lang="ja-JP" altLang="en-US" dirty="0"/>
                    </a:p>
                  </a:txBody>
                  <a:tcPr anchor="b"/>
                </a:tc>
                <a:extLst>
                  <a:ext uri="{0D108BD9-81ED-4DB2-BD59-A6C34878D82A}">
                    <a16:rowId xmlns:a16="http://schemas.microsoft.com/office/drawing/2014/main" val="1634133321"/>
                  </a:ext>
                </a:extLst>
              </a:tr>
            </a:tbl>
          </a:graphicData>
        </a:graphic>
      </p:graphicFrame>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9817" y="4638675"/>
            <a:ext cx="971550" cy="1631334"/>
          </a:xfrm>
          <a:prstGeom prst="rect">
            <a:avLst/>
          </a:prstGeom>
        </p:spPr>
      </p:pic>
    </p:spTree>
    <p:extLst>
      <p:ext uri="{BB962C8B-B14F-4D97-AF65-F5344CB8AC3E}">
        <p14:creationId xmlns:p14="http://schemas.microsoft.com/office/powerpoint/2010/main" val="492958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489858" y="513896"/>
            <a:ext cx="11201400" cy="771525"/>
          </a:xfrm>
        </p:spPr>
        <p:txBody>
          <a:bodyPr>
            <a:normAutofit/>
          </a:bodyPr>
          <a:lstStyle/>
          <a:p>
            <a:r>
              <a:rPr lang="ja-JP" altLang="en-US" sz="3200" u="sng" dirty="0">
                <a:latin typeface="UD デジタル 教科書体 NK-B" panose="02020700000000000000" pitchFamily="18" charset="-128"/>
                <a:ea typeface="UD デジタル 教科書体 NK-B" panose="02020700000000000000" pitchFamily="18" charset="-128"/>
              </a:rPr>
              <a:t>介護保険</a:t>
            </a:r>
            <a:r>
              <a:rPr lang="ja-JP" altLang="en-US" sz="3200" u="sng" dirty="0" smtClean="0">
                <a:latin typeface="UD デジタル 教科書体 NK-B" panose="02020700000000000000" pitchFamily="18" charset="-128"/>
                <a:ea typeface="UD デジタル 教科書体 NK-B" panose="02020700000000000000" pitchFamily="18" charset="-128"/>
              </a:rPr>
              <a:t>制度改正について</a:t>
            </a:r>
            <a:endParaRPr kumimoji="1" lang="ja-JP" altLang="en-US" sz="3200" u="sng" dirty="0">
              <a:latin typeface="UD デジタル 教科書体 NK-B" panose="02020700000000000000" pitchFamily="18" charset="-128"/>
              <a:ea typeface="UD デジタル 教科書体 NK-B" panose="02020700000000000000" pitchFamily="18" charset="-128"/>
            </a:endParaRPr>
          </a:p>
        </p:txBody>
      </p:sp>
      <p:sp>
        <p:nvSpPr>
          <p:cNvPr id="3" name="コンテンツ プレースホルダー 2"/>
          <p:cNvSpPr>
            <a:spLocks noGrp="1"/>
          </p:cNvSpPr>
          <p:nvPr>
            <p:ph idx="4294967295"/>
          </p:nvPr>
        </p:nvSpPr>
        <p:spPr>
          <a:xfrm>
            <a:off x="623167" y="1560533"/>
            <a:ext cx="10779125" cy="4794250"/>
          </a:xfrm>
        </p:spPr>
        <p:txBody>
          <a:bodyPr>
            <a:normAutofit/>
          </a:bodyPr>
          <a:lstStyle/>
          <a:p>
            <a:pPr marL="0" indent="0">
              <a:buNone/>
            </a:pPr>
            <a:r>
              <a:rPr lang="ja-JP" altLang="en-US" sz="2800" dirty="0">
                <a:solidFill>
                  <a:schemeClr val="tx1"/>
                </a:solidFill>
                <a:latin typeface="UD デジタル 教科書体 NK-B" panose="02020700000000000000" pitchFamily="18" charset="-128"/>
                <a:ea typeface="UD デジタル 教科書体 NK-B" panose="02020700000000000000" pitchFamily="18" charset="-128"/>
              </a:rPr>
              <a:t>・介護</a:t>
            </a:r>
            <a:r>
              <a:rPr lang="ja-JP" altLang="en-US" sz="2800" dirty="0" smtClean="0">
                <a:solidFill>
                  <a:schemeClr val="tx1"/>
                </a:solidFill>
                <a:latin typeface="UD デジタル 教科書体 NK-B" panose="02020700000000000000" pitchFamily="18" charset="-128"/>
                <a:ea typeface="UD デジタル 教科書体 NK-B" panose="02020700000000000000" pitchFamily="18" charset="-128"/>
              </a:rPr>
              <a:t>保険制度は、３年</a:t>
            </a:r>
            <a:r>
              <a:rPr lang="ja-JP" altLang="en-US" sz="2800" dirty="0">
                <a:solidFill>
                  <a:schemeClr val="tx1"/>
                </a:solidFill>
                <a:latin typeface="UD デジタル 教科書体 NK-B" panose="02020700000000000000" pitchFamily="18" charset="-128"/>
                <a:ea typeface="UD デジタル 教科書体 NK-B" panose="02020700000000000000" pitchFamily="18" charset="-128"/>
              </a:rPr>
              <a:t>に</a:t>
            </a:r>
            <a:r>
              <a:rPr lang="ja-JP" altLang="en-US" sz="2800" dirty="0" smtClean="0">
                <a:solidFill>
                  <a:schemeClr val="tx1"/>
                </a:solidFill>
                <a:latin typeface="UD デジタル 教科書体 NK-B" panose="02020700000000000000" pitchFamily="18" charset="-128"/>
                <a:ea typeface="UD デジタル 教科書体 NK-B" panose="02020700000000000000" pitchFamily="18" charset="-128"/>
              </a:rPr>
              <a:t>１度の制度改正</a:t>
            </a:r>
            <a:r>
              <a:rPr lang="ja-JP" altLang="en-US" sz="2800" dirty="0">
                <a:solidFill>
                  <a:schemeClr val="tx1"/>
                </a:solidFill>
                <a:latin typeface="UD デジタル 教科書体 NK-B" panose="02020700000000000000" pitchFamily="18" charset="-128"/>
                <a:ea typeface="UD デジタル 教科書体 NK-B" panose="02020700000000000000" pitchFamily="18" charset="-128"/>
              </a:rPr>
              <a:t>が</a:t>
            </a:r>
            <a:r>
              <a:rPr lang="ja-JP" altLang="en-US" sz="2800" dirty="0" smtClean="0">
                <a:solidFill>
                  <a:schemeClr val="tx1"/>
                </a:solidFill>
                <a:latin typeface="UD デジタル 教科書体 NK-B" panose="02020700000000000000" pitchFamily="18" charset="-128"/>
                <a:ea typeface="UD デジタル 教科書体 NK-B" panose="02020700000000000000" pitchFamily="18" charset="-128"/>
              </a:rPr>
              <a:t>あります。</a:t>
            </a:r>
            <a:endParaRPr lang="en-US" altLang="ja-JP" sz="2800" dirty="0" smtClean="0">
              <a:solidFill>
                <a:schemeClr val="tx1"/>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800" dirty="0">
                <a:solidFill>
                  <a:schemeClr val="tx1"/>
                </a:solidFill>
                <a:latin typeface="UD デジタル 教科書体 NK-B" panose="02020700000000000000" pitchFamily="18" charset="-128"/>
                <a:ea typeface="UD デジタル 教科書体 NK-B" panose="02020700000000000000" pitchFamily="18" charset="-128"/>
              </a:rPr>
              <a:t>・次回</a:t>
            </a:r>
            <a:r>
              <a:rPr lang="ja-JP" altLang="en-US" sz="2800" dirty="0" smtClean="0">
                <a:solidFill>
                  <a:schemeClr val="tx1"/>
                </a:solidFill>
                <a:latin typeface="UD デジタル 教科書体 NK-B" panose="02020700000000000000" pitchFamily="18" charset="-128"/>
                <a:ea typeface="UD デジタル 教科書体 NK-B" panose="02020700000000000000" pitchFamily="18" charset="-128"/>
              </a:rPr>
              <a:t>の改正は、</a:t>
            </a:r>
            <a:r>
              <a:rPr lang="ja-JP" altLang="en-US" sz="2800" dirty="0" smtClean="0">
                <a:solidFill>
                  <a:srgbClr val="FF0000"/>
                </a:solidFill>
                <a:latin typeface="UD デジタル 教科書体 NK-B" panose="02020700000000000000" pitchFamily="18" charset="-128"/>
                <a:ea typeface="UD デジタル 教科書体 NK-B" panose="02020700000000000000" pitchFamily="18" charset="-128"/>
              </a:rPr>
              <a:t>令和６年度から施行</a:t>
            </a:r>
            <a:r>
              <a:rPr lang="ja-JP" altLang="en-US" sz="2800" dirty="0" smtClean="0">
                <a:solidFill>
                  <a:schemeClr val="tx1"/>
                </a:solidFill>
                <a:latin typeface="UD デジタル 教科書体 NK-B" panose="02020700000000000000" pitchFamily="18" charset="-128"/>
                <a:ea typeface="UD デジタル 教科書体 NK-B" panose="02020700000000000000" pitchFamily="18" charset="-128"/>
              </a:rPr>
              <a:t>です。</a:t>
            </a:r>
            <a:endParaRPr lang="en-US" altLang="ja-JP" sz="2800" dirty="0">
              <a:solidFill>
                <a:schemeClr val="tx1"/>
              </a:solidFill>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2800" dirty="0">
              <a:solidFill>
                <a:schemeClr val="tx1"/>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800" dirty="0">
                <a:solidFill>
                  <a:schemeClr val="tx1"/>
                </a:solidFill>
                <a:latin typeface="UD デジタル 教科書体 NK-B" panose="02020700000000000000" pitchFamily="18" charset="-128"/>
                <a:ea typeface="UD デジタル 教科書体 NK-B" panose="02020700000000000000" pitchFamily="18" charset="-128"/>
              </a:rPr>
              <a:t>・改正</a:t>
            </a:r>
            <a:r>
              <a:rPr lang="ja-JP" altLang="en-US" sz="2800" dirty="0" smtClean="0">
                <a:solidFill>
                  <a:schemeClr val="tx1"/>
                </a:solidFill>
                <a:latin typeface="UD デジタル 教科書体 NK-B" panose="02020700000000000000" pitchFamily="18" charset="-128"/>
                <a:ea typeface="UD デジタル 教科書体 NK-B" panose="02020700000000000000" pitchFamily="18" charset="-128"/>
              </a:rPr>
              <a:t>の詳細については、来年度お伝えいたしますので、</a:t>
            </a:r>
            <a:endParaRPr lang="en-US" altLang="ja-JP" sz="2800" dirty="0">
              <a:solidFill>
                <a:schemeClr val="tx1"/>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800" dirty="0" smtClean="0">
                <a:solidFill>
                  <a:schemeClr val="tx1"/>
                </a:solidFill>
                <a:latin typeface="UD デジタル 教科書体 NK-B" panose="02020700000000000000" pitchFamily="18" charset="-128"/>
                <a:ea typeface="UD デジタル 教科書体 NK-B" panose="02020700000000000000" pitchFamily="18" charset="-128"/>
              </a:rPr>
              <a:t>　今しばらくお待ちください。</a:t>
            </a:r>
            <a:endParaRPr lang="en-US" altLang="ja-JP" sz="2800" dirty="0">
              <a:solidFill>
                <a:schemeClr val="tx1"/>
              </a:solidFill>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2800" dirty="0" smtClean="0">
              <a:solidFill>
                <a:schemeClr val="tx1"/>
              </a:solidFill>
              <a:latin typeface="UD デジタル 教科書体 NK-B" panose="02020700000000000000" pitchFamily="18" charset="-128"/>
              <a:ea typeface="UD デジタル 教科書体 NK-B" panose="02020700000000000000" pitchFamily="18" charset="-128"/>
            </a:endParaRPr>
          </a:p>
          <a:p>
            <a:pPr marL="0" indent="0">
              <a:buNone/>
            </a:pPr>
            <a:r>
              <a:rPr lang="en-US" altLang="ja-JP" sz="2800" dirty="0" smtClean="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sz="2800" dirty="0" smtClean="0">
                <a:solidFill>
                  <a:schemeClr val="tx1"/>
                </a:solidFill>
                <a:latin typeface="UD デジタル 教科書体 NK-B" panose="02020700000000000000" pitchFamily="18" charset="-128"/>
                <a:ea typeface="UD デジタル 教科書体 NK-B" panose="02020700000000000000" pitchFamily="18" charset="-128"/>
              </a:rPr>
              <a:t>前回の制度改正で生じた変更点等は、別添</a:t>
            </a:r>
            <a:r>
              <a:rPr lang="ja-JP" altLang="en-US" sz="2800" dirty="0">
                <a:solidFill>
                  <a:schemeClr val="tx1"/>
                </a:solidFill>
                <a:latin typeface="UD デジタル 教科書体 NK-B" panose="02020700000000000000" pitchFamily="18" charset="-128"/>
                <a:ea typeface="UD デジタル 教科書体 NK-B" panose="02020700000000000000" pitchFamily="18" charset="-128"/>
              </a:rPr>
              <a:t>資料</a:t>
            </a:r>
            <a:r>
              <a:rPr lang="ja-JP" altLang="en-US" sz="2800" dirty="0" smtClean="0">
                <a:solidFill>
                  <a:schemeClr val="tx1"/>
                </a:solidFill>
                <a:latin typeface="UD デジタル 教科書体 NK-B" panose="02020700000000000000" pitchFamily="18" charset="-128"/>
                <a:ea typeface="UD デジタル 教科書体 NK-B" panose="02020700000000000000" pitchFamily="18" charset="-128"/>
              </a:rPr>
              <a:t>をご覧ください。</a:t>
            </a:r>
            <a:endParaRPr lang="en-US" altLang="ja-JP" sz="2800"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7" name="テキスト ボックス 6"/>
          <p:cNvSpPr txBox="1"/>
          <p:nvPr/>
        </p:nvSpPr>
        <p:spPr>
          <a:xfrm>
            <a:off x="4659496" y="2815966"/>
            <a:ext cx="184731" cy="1938992"/>
          </a:xfrm>
          <a:prstGeom prst="rect">
            <a:avLst/>
          </a:prstGeom>
          <a:noFill/>
        </p:spPr>
        <p:txBody>
          <a:bodyPr wrap="none" rtlCol="0">
            <a:spAutoFit/>
          </a:bodyPr>
          <a:lstStyle/>
          <a:p>
            <a:endParaRPr kumimoji="1" lang="ja-JP" altLang="en-US" sz="12000" dirty="0"/>
          </a:p>
        </p:txBody>
      </p:sp>
    </p:spTree>
    <p:extLst>
      <p:ext uri="{BB962C8B-B14F-4D97-AF65-F5344CB8AC3E}">
        <p14:creationId xmlns:p14="http://schemas.microsoft.com/office/powerpoint/2010/main" val="27174748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52597" y="1266845"/>
            <a:ext cx="8686800" cy="1143000"/>
          </a:xfrm>
        </p:spPr>
        <p:txBody>
          <a:bodyPr>
            <a:noAutofit/>
          </a:bodyPr>
          <a:lstStyle/>
          <a:p>
            <a:r>
              <a:rPr kumimoji="1" lang="ja-JP" altLang="en-US" dirty="0" smtClean="0"/>
              <a:t>介護職員初任者研修受講料の補助</a:t>
            </a:r>
            <a:endParaRPr kumimoji="1" lang="ja-JP" altLang="en-US" dirty="0"/>
          </a:p>
        </p:txBody>
      </p:sp>
      <p:sp>
        <p:nvSpPr>
          <p:cNvPr id="4" name="コンテンツ プレースホルダー 2"/>
          <p:cNvSpPr txBox="1">
            <a:spLocks/>
          </p:cNvSpPr>
          <p:nvPr/>
        </p:nvSpPr>
        <p:spPr>
          <a:xfrm>
            <a:off x="3562215" y="2499523"/>
            <a:ext cx="5067563" cy="48395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2800" dirty="0">
                <a:solidFill>
                  <a:srgbClr val="C00000"/>
                </a:solidFill>
              </a:rPr>
              <a:t>♦ </a:t>
            </a:r>
            <a:r>
              <a:rPr lang="ja-JP" altLang="en-US" sz="2800" dirty="0"/>
              <a:t>スタッフ</a:t>
            </a:r>
            <a:r>
              <a:rPr lang="ja-JP" altLang="en-US" sz="2400" dirty="0"/>
              <a:t>の</a:t>
            </a:r>
            <a:r>
              <a:rPr lang="ja-JP" altLang="en-US" sz="2800" dirty="0"/>
              <a:t>キャリアＵＰ</a:t>
            </a:r>
            <a:r>
              <a:rPr lang="ja-JP" altLang="en-US" sz="2400" dirty="0"/>
              <a:t>を</a:t>
            </a:r>
            <a:r>
              <a:rPr lang="ja-JP" altLang="en-US" sz="2800" dirty="0"/>
              <a:t>応援 </a:t>
            </a:r>
            <a:r>
              <a:rPr lang="ja-JP" altLang="en-US" sz="2800" dirty="0">
                <a:solidFill>
                  <a:srgbClr val="C00000"/>
                </a:solidFill>
              </a:rPr>
              <a:t>♦</a:t>
            </a:r>
          </a:p>
        </p:txBody>
      </p:sp>
      <p:sp>
        <p:nvSpPr>
          <p:cNvPr id="6" name="コンテンツ プレースホルダー 2"/>
          <p:cNvSpPr txBox="1">
            <a:spLocks/>
          </p:cNvSpPr>
          <p:nvPr/>
        </p:nvSpPr>
        <p:spPr>
          <a:xfrm>
            <a:off x="4295798" y="3022038"/>
            <a:ext cx="3600400" cy="1069752"/>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4300" dirty="0"/>
              <a:t>最大</a:t>
            </a:r>
            <a:r>
              <a:rPr lang="ja-JP" altLang="en-US" sz="7100" b="1" u="dbl" dirty="0"/>
              <a:t>３</a:t>
            </a:r>
            <a:r>
              <a:rPr lang="ja-JP" altLang="en-US" sz="7100" u="dbl" dirty="0"/>
              <a:t>万円</a:t>
            </a:r>
            <a:endParaRPr lang="ja-JP" altLang="en-US" sz="3500" u="dbl" dirty="0"/>
          </a:p>
        </p:txBody>
      </p:sp>
      <p:sp>
        <p:nvSpPr>
          <p:cNvPr id="8" name="コンテンツ プレースホルダー 2"/>
          <p:cNvSpPr txBox="1">
            <a:spLocks/>
          </p:cNvSpPr>
          <p:nvPr/>
        </p:nvSpPr>
        <p:spPr>
          <a:xfrm>
            <a:off x="4295800" y="5452989"/>
            <a:ext cx="5369768" cy="50405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2800" dirty="0"/>
              <a:t>・</a:t>
            </a:r>
            <a:r>
              <a:rPr lang="ja-JP" altLang="en-US" sz="2800" u="sng" dirty="0"/>
              <a:t>平塚市内</a:t>
            </a:r>
            <a:r>
              <a:rPr lang="ja-JP" altLang="en-US" sz="2800" dirty="0"/>
              <a:t>の介護事業所に就労</a:t>
            </a:r>
            <a:endParaRPr lang="en-US" altLang="ja-JP" sz="2800" dirty="0"/>
          </a:p>
        </p:txBody>
      </p:sp>
      <p:sp>
        <p:nvSpPr>
          <p:cNvPr id="9" name="コンテンツ プレースホルダー 2"/>
          <p:cNvSpPr txBox="1">
            <a:spLocks/>
          </p:cNvSpPr>
          <p:nvPr/>
        </p:nvSpPr>
        <p:spPr>
          <a:xfrm>
            <a:off x="4299620" y="4887293"/>
            <a:ext cx="454684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2800" dirty="0"/>
              <a:t>・研修終了後</a:t>
            </a:r>
            <a:r>
              <a:rPr lang="ja-JP" altLang="en-US" sz="2800" u="sng" dirty="0"/>
              <a:t>６か月間就労</a:t>
            </a:r>
            <a:endParaRPr lang="en-US" altLang="ja-JP" sz="2800" u="sng" dirty="0"/>
          </a:p>
        </p:txBody>
      </p:sp>
      <p:sp>
        <p:nvSpPr>
          <p:cNvPr id="17" name="コンテンツ プレースホルダー 2"/>
          <p:cNvSpPr txBox="1">
            <a:spLocks/>
          </p:cNvSpPr>
          <p:nvPr/>
        </p:nvSpPr>
        <p:spPr>
          <a:xfrm>
            <a:off x="4295798" y="4130347"/>
            <a:ext cx="3085852"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2800" dirty="0"/>
              <a:t>・研修受講者本人</a:t>
            </a:r>
            <a:endParaRPr lang="en-US" altLang="ja-JP" sz="2800" dirty="0"/>
          </a:p>
        </p:txBody>
      </p:sp>
      <p:sp>
        <p:nvSpPr>
          <p:cNvPr id="18" name="角丸四角形 17"/>
          <p:cNvSpPr/>
          <p:nvPr/>
        </p:nvSpPr>
        <p:spPr>
          <a:xfrm>
            <a:off x="3051401" y="5083512"/>
            <a:ext cx="925589" cy="738959"/>
          </a:xfrm>
          <a:prstGeom prst="roundRect">
            <a:avLst/>
          </a:prstGeom>
          <a:solidFill>
            <a:schemeClr val="bg1"/>
          </a:solidFill>
          <a:ln w="76200" cap="rnd">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条件</a:t>
            </a:r>
          </a:p>
        </p:txBody>
      </p:sp>
      <p:sp>
        <p:nvSpPr>
          <p:cNvPr id="19" name="角丸四角形 18"/>
          <p:cNvSpPr/>
          <p:nvPr/>
        </p:nvSpPr>
        <p:spPr>
          <a:xfrm>
            <a:off x="3051401" y="4012896"/>
            <a:ext cx="925589" cy="738959"/>
          </a:xfrm>
          <a:prstGeom prst="roundRect">
            <a:avLst/>
          </a:prstGeom>
          <a:solidFill>
            <a:schemeClr val="bg1"/>
          </a:solidFill>
          <a:ln w="76200" cap="rnd">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対象</a:t>
            </a:r>
          </a:p>
        </p:txBody>
      </p:sp>
    </p:spTree>
    <p:extLst>
      <p:ext uri="{BB962C8B-B14F-4D97-AF65-F5344CB8AC3E}">
        <p14:creationId xmlns:p14="http://schemas.microsoft.com/office/powerpoint/2010/main" val="374430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内面"/>
          <p:cNvPicPr>
            <a:picLocks noChangeAspect="1" noChangeArrowheads="1"/>
          </p:cNvPicPr>
          <p:nvPr/>
        </p:nvPicPr>
        <p:blipFill>
          <a:blip r:embed="rId3" cstate="print">
            <a:extLst>
              <a:ext uri="{28A0092B-C50C-407E-A947-70E740481C1C}">
                <a14:useLocalDpi xmlns:a14="http://schemas.microsoft.com/office/drawing/2010/main" val="0"/>
              </a:ext>
            </a:extLst>
          </a:blip>
          <a:srcRect l="2242"/>
          <a:stretch>
            <a:fillRect/>
          </a:stretch>
        </p:blipFill>
        <p:spPr bwMode="auto">
          <a:xfrm>
            <a:off x="2073444" y="2654192"/>
            <a:ext cx="2238375"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正方形/長方形 3"/>
          <p:cNvSpPr/>
          <p:nvPr/>
        </p:nvSpPr>
        <p:spPr>
          <a:xfrm>
            <a:off x="740320" y="1174697"/>
            <a:ext cx="2317531" cy="3263462"/>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5" name="図 4"/>
          <p:cNvPicPr>
            <a:picLocks noChangeAspect="1"/>
          </p:cNvPicPr>
          <p:nvPr/>
        </p:nvPicPr>
        <p:blipFill rotWithShape="1">
          <a:blip r:embed="rId4" cstate="print">
            <a:lum bright="70000" contrast="-70000"/>
            <a:extLst>
              <a:ext uri="{28A0092B-C50C-407E-A947-70E740481C1C}">
                <a14:useLocalDpi xmlns:a14="http://schemas.microsoft.com/office/drawing/2010/main" val="0"/>
              </a:ext>
            </a:extLst>
          </a:blip>
          <a:srcRect l="14915" t="6324" r="21123" b="11459"/>
          <a:stretch/>
        </p:blipFill>
        <p:spPr>
          <a:xfrm>
            <a:off x="1109432" y="1893941"/>
            <a:ext cx="1579304" cy="1824973"/>
          </a:xfrm>
          <a:prstGeom prst="rect">
            <a:avLst/>
          </a:prstGeom>
          <a:blipFill dpi="0" rotWithShape="1">
            <a:blip r:embed="rId5">
              <a:alphaModFix amt="7000"/>
              <a:lum bright="70000" contrast="-70000"/>
            </a:blip>
            <a:srcRect/>
            <a:stretch>
              <a:fillRect/>
            </a:stretch>
          </a:blipFill>
        </p:spPr>
      </p:pic>
      <p:graphicFrame>
        <p:nvGraphicFramePr>
          <p:cNvPr id="6" name="表 5"/>
          <p:cNvGraphicFramePr>
            <a:graphicFrameLocks noGrp="1"/>
          </p:cNvGraphicFramePr>
          <p:nvPr>
            <p:extLst>
              <p:ext uri="{D42A27DB-BD31-4B8C-83A1-F6EECF244321}">
                <p14:modId xmlns:p14="http://schemas.microsoft.com/office/powerpoint/2010/main" val="3062629834"/>
              </p:ext>
            </p:extLst>
          </p:nvPr>
        </p:nvGraphicFramePr>
        <p:xfrm>
          <a:off x="920090" y="1754868"/>
          <a:ext cx="1957989" cy="2103120"/>
        </p:xfrm>
        <a:graphic>
          <a:graphicData uri="http://schemas.openxmlformats.org/drawingml/2006/table">
            <a:tbl>
              <a:tblPr firstRow="1" bandRow="1">
                <a:tableStyleId>{5C22544A-7EE6-4342-B048-85BDC9FD1C3A}</a:tableStyleId>
              </a:tblPr>
              <a:tblGrid>
                <a:gridCol w="652663">
                  <a:extLst>
                    <a:ext uri="{9D8B030D-6E8A-4147-A177-3AD203B41FA5}">
                      <a16:colId xmlns:a16="http://schemas.microsoft.com/office/drawing/2014/main" val="2491367821"/>
                    </a:ext>
                  </a:extLst>
                </a:gridCol>
                <a:gridCol w="652663">
                  <a:extLst>
                    <a:ext uri="{9D8B030D-6E8A-4147-A177-3AD203B41FA5}">
                      <a16:colId xmlns:a16="http://schemas.microsoft.com/office/drawing/2014/main" val="3578790227"/>
                    </a:ext>
                  </a:extLst>
                </a:gridCol>
                <a:gridCol w="652663">
                  <a:extLst>
                    <a:ext uri="{9D8B030D-6E8A-4147-A177-3AD203B41FA5}">
                      <a16:colId xmlns:a16="http://schemas.microsoft.com/office/drawing/2014/main" val="4214973006"/>
                    </a:ext>
                  </a:extLst>
                </a:gridCol>
              </a:tblGrid>
              <a:tr h="608324">
                <a:tc>
                  <a:txBody>
                    <a:bodyPr/>
                    <a:lstStyle/>
                    <a:p>
                      <a:pPr algn="ctr"/>
                      <a:r>
                        <a:rPr kumimoji="1" lang="ja-JP" altLang="en-US" sz="4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游ゴシック Medium" panose="020B0500000000000000" pitchFamily="50" charset="-128"/>
                          <a:ea typeface="游ゴシック Medium" panose="020B0500000000000000" pitchFamily="50" charset="-128"/>
                        </a:rPr>
                        <a:t>カ</a:t>
                      </a:r>
                      <a:endParaRPr kumimoji="1" lang="ja-JP" altLang="en-U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游ゴシック Medium" panose="020B0500000000000000" pitchFamily="50" charset="-128"/>
                        <a:ea typeface="游ゴシック Medium" panose="020B0500000000000000" pitchFamily="50" charset="-128"/>
                      </a:endParaRPr>
                    </a:p>
                  </a:txBody>
                  <a:tcPr marL="91441" marR="914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4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游ゴシック Medium" panose="020B0500000000000000" pitchFamily="50" charset="-128"/>
                          <a:ea typeface="游ゴシック Medium" panose="020B0500000000000000" pitchFamily="50" charset="-128"/>
                        </a:rPr>
                        <a:t>イ</a:t>
                      </a:r>
                      <a:endParaRPr kumimoji="1" lang="ja-JP" altLang="en-U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游ゴシック Medium" panose="020B0500000000000000" pitchFamily="50" charset="-128"/>
                        <a:ea typeface="游ゴシック Medium" panose="020B0500000000000000" pitchFamily="50" charset="-128"/>
                      </a:endParaRPr>
                    </a:p>
                  </a:txBody>
                  <a:tcPr marL="91441" marR="914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4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游ゴシック Medium" panose="020B0500000000000000" pitchFamily="50" charset="-128"/>
                          <a:ea typeface="游ゴシック Medium" panose="020B0500000000000000" pitchFamily="50" charset="-128"/>
                        </a:rPr>
                        <a:t>ゴ</a:t>
                      </a:r>
                      <a:endParaRPr kumimoji="1" lang="ja-JP" altLang="en-U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游ゴシック Medium" panose="020B0500000000000000" pitchFamily="50" charset="-128"/>
                        <a:ea typeface="游ゴシック Medium" panose="020B0500000000000000" pitchFamily="50" charset="-128"/>
                      </a:endParaRPr>
                    </a:p>
                  </a:txBody>
                  <a:tcPr marL="91441" marR="914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3542210"/>
                  </a:ext>
                </a:extLst>
              </a:tr>
              <a:tr h="608324">
                <a:tc>
                  <a:txBody>
                    <a:bodyPr/>
                    <a:lstStyle/>
                    <a:p>
                      <a:pPr algn="ctr"/>
                      <a:r>
                        <a:rPr kumimoji="1" lang="ja-JP" altLang="en-US" sz="4000" b="1" cap="none" spc="0" dirty="0" smtClean="0">
                          <a:ln w="6600">
                            <a:solidFill>
                              <a:schemeClr val="tx1"/>
                            </a:solidFill>
                            <a:prstDash val="solid"/>
                          </a:ln>
                          <a:solidFill>
                            <a:srgbClr val="FFFFFF"/>
                          </a:solidFill>
                          <a:effectLst>
                            <a:outerShdw dist="38100" dir="2700000" algn="tl" rotWithShape="0">
                              <a:schemeClr val="tx1"/>
                            </a:outerShdw>
                          </a:effectLst>
                          <a:latin typeface="UD デジタル 教科書体 NP-B" panose="02020700000000000000" pitchFamily="18" charset="-128"/>
                          <a:ea typeface="UD デジタル 教科書体 NP-B" panose="02020700000000000000" pitchFamily="18" charset="-128"/>
                        </a:rPr>
                        <a:t>し</a:t>
                      </a:r>
                      <a:endParaRPr kumimoji="1" lang="ja-JP" altLang="en-US" sz="4000" b="1" cap="none" spc="0" dirty="0">
                        <a:ln w="6600">
                          <a:solidFill>
                            <a:schemeClr val="tx1"/>
                          </a:solidFill>
                          <a:prstDash val="solid"/>
                        </a:ln>
                        <a:solidFill>
                          <a:srgbClr val="FFFFFF"/>
                        </a:solidFill>
                        <a:effectLst>
                          <a:outerShdw dist="38100" dir="2700000" algn="tl" rotWithShape="0">
                            <a:schemeClr val="tx1"/>
                          </a:outerShdw>
                        </a:effectLst>
                        <a:latin typeface="UD デジタル 教科書体 NP-B" panose="02020700000000000000" pitchFamily="18" charset="-128"/>
                        <a:ea typeface="UD デジタル 教科書体 NP-B" panose="02020700000000000000" pitchFamily="18" charset="-128"/>
                      </a:endParaRPr>
                    </a:p>
                  </a:txBody>
                  <a:tcPr marL="91441" marR="914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4000" b="1" cap="none" spc="0" dirty="0" smtClean="0">
                          <a:ln w="6600">
                            <a:solidFill>
                              <a:schemeClr val="tx1"/>
                            </a:solidFill>
                            <a:prstDash val="solid"/>
                          </a:ln>
                          <a:solidFill>
                            <a:srgbClr val="FFFFFF"/>
                          </a:solidFill>
                          <a:effectLst>
                            <a:outerShdw dist="38100" dir="2700000" algn="tl" rotWithShape="0">
                              <a:schemeClr val="tx1"/>
                            </a:outerShdw>
                          </a:effectLst>
                          <a:latin typeface="UD デジタル 教科書体 NP-B" panose="02020700000000000000" pitchFamily="18" charset="-128"/>
                          <a:ea typeface="UD デジタル 教科書体 NP-B" panose="02020700000000000000" pitchFamily="18" charset="-128"/>
                        </a:rPr>
                        <a:t>ご</a:t>
                      </a:r>
                      <a:endParaRPr kumimoji="1" lang="ja-JP" altLang="en-US" sz="4000" b="1" cap="none" spc="0" dirty="0">
                        <a:ln w="6600">
                          <a:solidFill>
                            <a:schemeClr val="tx1"/>
                          </a:solidFill>
                          <a:prstDash val="solid"/>
                        </a:ln>
                        <a:solidFill>
                          <a:srgbClr val="FFFFFF"/>
                        </a:solidFill>
                        <a:effectLst>
                          <a:outerShdw dist="38100" dir="2700000" algn="tl" rotWithShape="0">
                            <a:schemeClr val="tx1"/>
                          </a:outerShdw>
                        </a:effectLst>
                        <a:latin typeface="UD デジタル 教科書体 NP-B" panose="02020700000000000000" pitchFamily="18" charset="-128"/>
                        <a:ea typeface="UD デジタル 教科書体 NP-B" panose="02020700000000000000" pitchFamily="18" charset="-128"/>
                      </a:endParaRPr>
                    </a:p>
                  </a:txBody>
                  <a:tcPr marL="91441" marR="914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4000" b="1" cap="none" spc="0" dirty="0" smtClean="0">
                          <a:ln w="6600">
                            <a:solidFill>
                              <a:schemeClr val="tx1"/>
                            </a:solidFill>
                            <a:prstDash val="solid"/>
                          </a:ln>
                          <a:solidFill>
                            <a:srgbClr val="FFFFFF"/>
                          </a:solidFill>
                          <a:effectLst>
                            <a:outerShdw dist="38100" dir="2700000" algn="tl" rotWithShape="0">
                              <a:schemeClr val="tx1"/>
                            </a:outerShdw>
                          </a:effectLst>
                          <a:latin typeface="UD デジタル 教科書体 NP-B" panose="02020700000000000000" pitchFamily="18" charset="-128"/>
                          <a:ea typeface="UD デジタル 教科書体 NP-B" panose="02020700000000000000" pitchFamily="18" charset="-128"/>
                        </a:rPr>
                        <a:t>と</a:t>
                      </a:r>
                      <a:endParaRPr kumimoji="1" lang="ja-JP" altLang="en-US" sz="4000" b="1" cap="none" spc="0" dirty="0">
                        <a:ln w="6600">
                          <a:solidFill>
                            <a:schemeClr val="tx1"/>
                          </a:solidFill>
                          <a:prstDash val="solid"/>
                        </a:ln>
                        <a:solidFill>
                          <a:srgbClr val="FFFFFF"/>
                        </a:solidFill>
                        <a:effectLst>
                          <a:outerShdw dist="38100" dir="2700000" algn="tl" rotWithShape="0">
                            <a:schemeClr val="tx1"/>
                          </a:outerShdw>
                        </a:effectLst>
                        <a:latin typeface="UD デジタル 教科書体 NP-B" panose="02020700000000000000" pitchFamily="18" charset="-128"/>
                        <a:ea typeface="UD デジタル 教科書体 NP-B" panose="02020700000000000000" pitchFamily="18" charset="-128"/>
                      </a:endParaRPr>
                    </a:p>
                  </a:txBody>
                  <a:tcPr marL="91441" marR="914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134391"/>
                  </a:ext>
                </a:extLst>
              </a:tr>
              <a:tr h="608324">
                <a:tc>
                  <a:txBody>
                    <a:bodyPr/>
                    <a:lstStyle/>
                    <a:p>
                      <a:pPr algn="ctr"/>
                      <a:r>
                        <a:rPr kumimoji="1" lang="ja-JP" altLang="en-US" sz="4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游ゴシック Medium" panose="020B0500000000000000" pitchFamily="50" charset="-128"/>
                          <a:ea typeface="游ゴシック Medium" panose="020B0500000000000000" pitchFamily="50" charset="-128"/>
                        </a:rPr>
                        <a:t>ガ</a:t>
                      </a:r>
                      <a:endParaRPr kumimoji="1" lang="ja-JP" altLang="en-U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游ゴシック Medium" panose="020B0500000000000000" pitchFamily="50" charset="-128"/>
                        <a:ea typeface="游ゴシック Medium" panose="020B0500000000000000" pitchFamily="50" charset="-128"/>
                      </a:endParaRPr>
                    </a:p>
                  </a:txBody>
                  <a:tcPr marL="91441" marR="914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4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游ゴシック Medium" panose="020B0500000000000000" pitchFamily="50" charset="-128"/>
                          <a:ea typeface="游ゴシック Medium" panose="020B0500000000000000" pitchFamily="50" charset="-128"/>
                        </a:rPr>
                        <a:t>イ</a:t>
                      </a:r>
                      <a:endParaRPr kumimoji="1" lang="ja-JP" altLang="en-U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游ゴシック Medium" panose="020B0500000000000000" pitchFamily="50" charset="-128"/>
                        <a:ea typeface="游ゴシック Medium" panose="020B0500000000000000" pitchFamily="50" charset="-128"/>
                      </a:endParaRPr>
                    </a:p>
                  </a:txBody>
                  <a:tcPr marL="91441" marR="914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4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游ゴシック Medium" panose="020B0500000000000000" pitchFamily="50" charset="-128"/>
                          <a:ea typeface="游ゴシック Medium" panose="020B0500000000000000" pitchFamily="50" charset="-128"/>
                        </a:rPr>
                        <a:t>ド</a:t>
                      </a:r>
                      <a:endParaRPr kumimoji="1" lang="ja-JP" altLang="en-U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游ゴシック Medium" panose="020B0500000000000000" pitchFamily="50" charset="-128"/>
                        <a:ea typeface="游ゴシック Medium" panose="020B0500000000000000" pitchFamily="50" charset="-128"/>
                      </a:endParaRPr>
                    </a:p>
                  </a:txBody>
                  <a:tcPr marL="91441" marR="9144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7039384"/>
                  </a:ext>
                </a:extLst>
              </a:tr>
            </a:tbl>
          </a:graphicData>
        </a:graphic>
      </p:graphicFrame>
      <p:sp>
        <p:nvSpPr>
          <p:cNvPr id="7" name="テキスト ボックス 6"/>
          <p:cNvSpPr txBox="1"/>
          <p:nvPr/>
        </p:nvSpPr>
        <p:spPr>
          <a:xfrm>
            <a:off x="4606248" y="1441604"/>
            <a:ext cx="7007046" cy="1815882"/>
          </a:xfrm>
          <a:prstGeom prst="rect">
            <a:avLst/>
          </a:prstGeom>
          <a:noFill/>
        </p:spPr>
        <p:txBody>
          <a:bodyPr wrap="none" rtlCol="0">
            <a:spAutoFit/>
          </a:bodyPr>
          <a:lstStyle/>
          <a:p>
            <a:r>
              <a:rPr lang="ja-JP" altLang="en-US" sz="2800" dirty="0" smtClean="0"/>
              <a:t>この他にも、介護人材確保施策として</a:t>
            </a:r>
            <a:endParaRPr lang="en-US" altLang="ja-JP" sz="2800" dirty="0" smtClean="0"/>
          </a:p>
          <a:p>
            <a:r>
              <a:rPr kumimoji="1" lang="ja-JP" altLang="en-US" sz="2800" dirty="0" smtClean="0"/>
              <a:t>さまざまな取り組みをおこなっています。</a:t>
            </a:r>
            <a:endParaRPr kumimoji="1" lang="en-US" altLang="ja-JP" sz="2800" dirty="0" smtClean="0"/>
          </a:p>
          <a:p>
            <a:endParaRPr lang="en-US" altLang="ja-JP" sz="2800" dirty="0"/>
          </a:p>
          <a:p>
            <a:r>
              <a:rPr kumimoji="1" lang="ja-JP" altLang="en-US" sz="2800" dirty="0" smtClean="0"/>
              <a:t>詳しくは平塚市ウェブをご覧ください。</a:t>
            </a:r>
            <a:endParaRPr kumimoji="1" lang="ja-JP" altLang="en-US" sz="2800" dirty="0"/>
          </a:p>
        </p:txBody>
      </p:sp>
      <p:grpSp>
        <p:nvGrpSpPr>
          <p:cNvPr id="12" name="グループ化 11"/>
          <p:cNvGrpSpPr/>
          <p:nvPr/>
        </p:nvGrpSpPr>
        <p:grpSpPr>
          <a:xfrm>
            <a:off x="5275831" y="4047095"/>
            <a:ext cx="4732948" cy="850380"/>
            <a:chOff x="5391808" y="3957146"/>
            <a:chExt cx="4732948" cy="850380"/>
          </a:xfrm>
        </p:grpSpPr>
        <p:sp>
          <p:nvSpPr>
            <p:cNvPr id="8" name="正方形/長方形 7"/>
            <p:cNvSpPr/>
            <p:nvPr/>
          </p:nvSpPr>
          <p:spPr>
            <a:xfrm>
              <a:off x="5391808" y="3957146"/>
              <a:ext cx="3846786" cy="6463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000" dirty="0" smtClean="0"/>
                <a:t>平塚市　介護人材確保</a:t>
              </a:r>
              <a:endParaRPr kumimoji="1" lang="ja-JP" altLang="en-US" sz="2000" dirty="0"/>
            </a:p>
          </p:txBody>
        </p:sp>
        <p:sp>
          <p:nvSpPr>
            <p:cNvPr id="9" name="正方形/長方形 8"/>
            <p:cNvSpPr/>
            <p:nvPr/>
          </p:nvSpPr>
          <p:spPr>
            <a:xfrm>
              <a:off x="9238594" y="3957147"/>
              <a:ext cx="662151" cy="64638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p:cNvSpPr/>
            <p:nvPr/>
          </p:nvSpPr>
          <p:spPr>
            <a:xfrm>
              <a:off x="9380482" y="4110860"/>
              <a:ext cx="378373" cy="338958"/>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左矢印 10"/>
            <p:cNvSpPr/>
            <p:nvPr/>
          </p:nvSpPr>
          <p:spPr>
            <a:xfrm rot="2641861">
              <a:off x="9431074" y="4303029"/>
              <a:ext cx="693682" cy="504497"/>
            </a:xfrm>
            <a:prstGeom prst="leftArrow">
              <a:avLst>
                <a:gd name="adj1" fmla="val 30857"/>
                <a:gd name="adj2" fmla="val 93535"/>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spTree>
    <p:extLst>
      <p:ext uri="{BB962C8B-B14F-4D97-AF65-F5344CB8AC3E}">
        <p14:creationId xmlns:p14="http://schemas.microsoft.com/office/powerpoint/2010/main" val="11154529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506187" y="530225"/>
            <a:ext cx="11168742" cy="771525"/>
          </a:xfrm>
        </p:spPr>
        <p:txBody>
          <a:bodyPr>
            <a:normAutofit/>
          </a:bodyPr>
          <a:lstStyle/>
          <a:p>
            <a:r>
              <a:rPr lang="en-US" altLang="ja-JP" sz="3200" u="sng" dirty="0" smtClean="0">
                <a:latin typeface="UD デジタル 教科書体 NK-B" panose="02020700000000000000" pitchFamily="18" charset="-128"/>
                <a:ea typeface="UD デジタル 教科書体 NK-B" panose="02020700000000000000" pitchFamily="18" charset="-128"/>
              </a:rPr>
              <a:t>BCP</a:t>
            </a:r>
            <a:r>
              <a:rPr lang="ja-JP" altLang="en-US" sz="3200" u="sng" dirty="0" smtClean="0">
                <a:latin typeface="UD デジタル 教科書体 NK-B" panose="02020700000000000000" pitchFamily="18" charset="-128"/>
                <a:ea typeface="UD デジタル 教科書体 NK-B" panose="02020700000000000000" pitchFamily="18" charset="-128"/>
              </a:rPr>
              <a:t>の作成について</a:t>
            </a:r>
            <a:endParaRPr kumimoji="1" lang="ja-JP" altLang="en-US" sz="3200" u="sng" dirty="0">
              <a:latin typeface="UD デジタル 教科書体 NK-B" panose="02020700000000000000" pitchFamily="18" charset="-128"/>
              <a:ea typeface="UD デジタル 教科書体 NK-B" panose="02020700000000000000" pitchFamily="18" charset="-128"/>
            </a:endParaRPr>
          </a:p>
        </p:txBody>
      </p:sp>
      <p:sp>
        <p:nvSpPr>
          <p:cNvPr id="6" name="コンテンツ プレースホルダー 2"/>
          <p:cNvSpPr>
            <a:spLocks noGrp="1"/>
          </p:cNvSpPr>
          <p:nvPr>
            <p:ph idx="4294967295"/>
          </p:nvPr>
        </p:nvSpPr>
        <p:spPr>
          <a:xfrm>
            <a:off x="524781" y="1448710"/>
            <a:ext cx="11128375" cy="4794250"/>
          </a:xfrm>
        </p:spPr>
        <p:txBody>
          <a:bodyPr>
            <a:normAutofit fontScale="77500" lnSpcReduction="20000"/>
          </a:bodyPr>
          <a:lstStyle/>
          <a:p>
            <a:pPr marL="0" indent="0">
              <a:buNone/>
            </a:pPr>
            <a:r>
              <a:rPr lang="ja-JP" altLang="en-US" sz="3600" dirty="0" smtClean="0">
                <a:solidFill>
                  <a:schemeClr val="tx1"/>
                </a:solidFill>
                <a:latin typeface="UD デジタル 教科書体 NK-B" panose="02020700000000000000" pitchFamily="18" charset="-128"/>
                <a:ea typeface="UD デジタル 教科書体 NK-B" panose="02020700000000000000" pitchFamily="18" charset="-128"/>
              </a:rPr>
              <a:t>・令和３年の</a:t>
            </a:r>
            <a:r>
              <a:rPr lang="ja-JP" altLang="en-US" sz="3600" dirty="0">
                <a:solidFill>
                  <a:schemeClr val="tx1"/>
                </a:solidFill>
                <a:latin typeface="UD デジタル 教科書体 NK-B" panose="02020700000000000000" pitchFamily="18" charset="-128"/>
                <a:ea typeface="UD デジタル 教科書体 NK-B" panose="02020700000000000000" pitchFamily="18" charset="-128"/>
              </a:rPr>
              <a:t>介護報酬改定において、介護施設に</a:t>
            </a:r>
            <a:r>
              <a:rPr lang="ja-JP" altLang="en-US" sz="3600" dirty="0" smtClean="0">
                <a:solidFill>
                  <a:schemeClr val="tx1"/>
                </a:solidFill>
                <a:latin typeface="UD デジタル 教科書体 NK-B" panose="02020700000000000000" pitchFamily="18" charset="-128"/>
                <a:ea typeface="UD デジタル 教科書体 NK-B" panose="02020700000000000000" pitchFamily="18" charset="-128"/>
              </a:rPr>
              <a:t>おける</a:t>
            </a:r>
            <a:endParaRPr lang="en-US" altLang="ja-JP" sz="3600" dirty="0" smtClean="0">
              <a:solidFill>
                <a:schemeClr val="tx1"/>
              </a:solidFill>
              <a:latin typeface="UD デジタル 教科書体 NK-B" panose="02020700000000000000" pitchFamily="18" charset="-128"/>
              <a:ea typeface="UD デジタル 教科書体 NK-B" panose="02020700000000000000" pitchFamily="18" charset="-128"/>
            </a:endParaRPr>
          </a:p>
          <a:p>
            <a:pPr marL="0" indent="0">
              <a:buNone/>
            </a:pPr>
            <a:r>
              <a:rPr lang="en-US" altLang="ja-JP" sz="3600" dirty="0">
                <a:solidFill>
                  <a:schemeClr val="tx1"/>
                </a:solidFill>
                <a:latin typeface="UD デジタル 教科書体 NK-B" panose="02020700000000000000" pitchFamily="18" charset="-128"/>
                <a:ea typeface="UD デジタル 教科書体 NK-B" panose="02020700000000000000" pitchFamily="18" charset="-128"/>
              </a:rPr>
              <a:t> </a:t>
            </a:r>
            <a:r>
              <a:rPr lang="en-US" altLang="ja-JP" sz="3600" dirty="0" smtClean="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sz="3600" dirty="0" smtClean="0">
                <a:solidFill>
                  <a:schemeClr val="tx1"/>
                </a:solidFill>
                <a:latin typeface="UD デジタル 教科書体 NK-B" panose="02020700000000000000" pitchFamily="18" charset="-128"/>
                <a:ea typeface="UD デジタル 教科書体 NK-B" panose="02020700000000000000" pitchFamily="18" charset="-128"/>
              </a:rPr>
              <a:t>事業</a:t>
            </a:r>
            <a:r>
              <a:rPr lang="ja-JP" altLang="en-US" sz="3600" dirty="0">
                <a:solidFill>
                  <a:schemeClr val="tx1"/>
                </a:solidFill>
                <a:latin typeface="UD デジタル 教科書体 NK-B" panose="02020700000000000000" pitchFamily="18" charset="-128"/>
                <a:ea typeface="UD デジタル 教科書体 NK-B" panose="02020700000000000000" pitchFamily="18" charset="-128"/>
              </a:rPr>
              <a:t>継続計画（</a:t>
            </a:r>
            <a:r>
              <a:rPr lang="en-US" altLang="ja-JP" sz="3600" dirty="0">
                <a:solidFill>
                  <a:schemeClr val="tx1"/>
                </a:solidFill>
                <a:latin typeface="UD デジタル 教科書体 NK-B" panose="02020700000000000000" pitchFamily="18" charset="-128"/>
                <a:ea typeface="UD デジタル 教科書体 NK-B" panose="02020700000000000000" pitchFamily="18" charset="-128"/>
              </a:rPr>
              <a:t>BCP</a:t>
            </a:r>
            <a:r>
              <a:rPr lang="ja-JP" altLang="en-US" sz="3600" dirty="0">
                <a:solidFill>
                  <a:schemeClr val="tx1"/>
                </a:solidFill>
                <a:latin typeface="UD デジタル 教科書体 NK-B" panose="02020700000000000000" pitchFamily="18" charset="-128"/>
                <a:ea typeface="UD デジタル 教科書体 NK-B" panose="02020700000000000000" pitchFamily="18" charset="-128"/>
              </a:rPr>
              <a:t>）の策定が義務づけられました</a:t>
            </a:r>
            <a:r>
              <a:rPr lang="ja-JP" altLang="en-US" sz="3600" dirty="0" smtClean="0">
                <a:solidFill>
                  <a:schemeClr val="tx1"/>
                </a:solidFill>
                <a:latin typeface="UD デジタル 教科書体 NK-B" panose="02020700000000000000" pitchFamily="18" charset="-128"/>
                <a:ea typeface="UD デジタル 教科書体 NK-B" panose="02020700000000000000" pitchFamily="18" charset="-128"/>
              </a:rPr>
              <a:t>。</a:t>
            </a:r>
            <a:endParaRPr lang="en-US" altLang="ja-JP" sz="3600" dirty="0" smtClean="0">
              <a:solidFill>
                <a:schemeClr val="tx1"/>
              </a:solidFill>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3600" dirty="0" smtClean="0">
              <a:solidFill>
                <a:schemeClr val="tx1"/>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3600" dirty="0">
                <a:solidFill>
                  <a:schemeClr val="tx1"/>
                </a:solidFill>
                <a:latin typeface="UD デジタル 教科書体 NK-B" panose="02020700000000000000" pitchFamily="18" charset="-128"/>
                <a:ea typeface="UD デジタル 教科書体 NK-B" panose="02020700000000000000" pitchFamily="18" charset="-128"/>
              </a:rPr>
              <a:t>・施設系・在宅系を</a:t>
            </a:r>
            <a:r>
              <a:rPr lang="ja-JP" altLang="en-US" sz="3600" dirty="0" smtClean="0">
                <a:solidFill>
                  <a:schemeClr val="tx1"/>
                </a:solidFill>
                <a:latin typeface="UD デジタル 教科書体 NK-B" panose="02020700000000000000" pitchFamily="18" charset="-128"/>
                <a:ea typeface="UD デジタル 教科書体 NK-B" panose="02020700000000000000" pitchFamily="18" charset="-128"/>
              </a:rPr>
              <a:t>問わず</a:t>
            </a:r>
            <a:r>
              <a:rPr lang="ja-JP" altLang="en-US" sz="3600" dirty="0" smtClean="0">
                <a:solidFill>
                  <a:srgbClr val="FF0000"/>
                </a:solidFill>
                <a:latin typeface="UD デジタル 教科書体 NK-B" panose="02020700000000000000" pitchFamily="18" charset="-128"/>
                <a:ea typeface="UD デジタル 教科書体 NK-B" panose="02020700000000000000" pitchFamily="18" charset="-128"/>
              </a:rPr>
              <a:t>全ての介護事業所が対象</a:t>
            </a:r>
            <a:r>
              <a:rPr lang="ja-JP" altLang="en-US" sz="3600" dirty="0" smtClean="0">
                <a:solidFill>
                  <a:schemeClr val="tx1"/>
                </a:solidFill>
                <a:latin typeface="UD デジタル 教科書体 NK-B" panose="02020700000000000000" pitchFamily="18" charset="-128"/>
                <a:ea typeface="UD デジタル 教科書体 NK-B" panose="02020700000000000000" pitchFamily="18" charset="-128"/>
              </a:rPr>
              <a:t>です。</a:t>
            </a:r>
            <a:endParaRPr lang="en-US" altLang="ja-JP" sz="3600" dirty="0" smtClean="0">
              <a:solidFill>
                <a:schemeClr val="tx1"/>
              </a:solidFill>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3600" dirty="0" smtClean="0">
              <a:solidFill>
                <a:schemeClr val="tx1"/>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3600" dirty="0" smtClean="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sz="3600" dirty="0" smtClean="0">
                <a:solidFill>
                  <a:srgbClr val="FF0000"/>
                </a:solidFill>
                <a:latin typeface="UD デジタル 教科書体 NK-B" panose="02020700000000000000" pitchFamily="18" charset="-128"/>
                <a:ea typeface="UD デジタル 教科書体 NK-B" panose="02020700000000000000" pitchFamily="18" charset="-128"/>
              </a:rPr>
              <a:t>令和</a:t>
            </a:r>
            <a:r>
              <a:rPr lang="en-US" altLang="ja-JP" sz="3600" dirty="0" smtClean="0">
                <a:solidFill>
                  <a:srgbClr val="FF0000"/>
                </a:solidFill>
                <a:latin typeface="UD デジタル 教科書体 NK-B" panose="02020700000000000000" pitchFamily="18" charset="-128"/>
                <a:ea typeface="UD デジタル 教科書体 NK-B" panose="02020700000000000000" pitchFamily="18" charset="-128"/>
              </a:rPr>
              <a:t>6</a:t>
            </a:r>
            <a:r>
              <a:rPr lang="ja-JP" altLang="en-US" sz="3600" dirty="0" smtClean="0">
                <a:solidFill>
                  <a:srgbClr val="FF0000"/>
                </a:solidFill>
                <a:latin typeface="UD デジタル 教科書体 NK-B" panose="02020700000000000000" pitchFamily="18" charset="-128"/>
                <a:ea typeface="UD デジタル 教科書体 NK-B" panose="02020700000000000000" pitchFamily="18" charset="-128"/>
              </a:rPr>
              <a:t>年</a:t>
            </a:r>
            <a:r>
              <a:rPr lang="en-US" altLang="ja-JP" sz="3600" dirty="0" smtClean="0">
                <a:solidFill>
                  <a:srgbClr val="FF0000"/>
                </a:solidFill>
                <a:latin typeface="UD デジタル 教科書体 NK-B" panose="02020700000000000000" pitchFamily="18" charset="-128"/>
                <a:ea typeface="UD デジタル 教科書体 NK-B" panose="02020700000000000000" pitchFamily="18" charset="-128"/>
              </a:rPr>
              <a:t>3</a:t>
            </a:r>
            <a:r>
              <a:rPr lang="ja-JP" altLang="en-US" sz="3600" dirty="0" smtClean="0">
                <a:solidFill>
                  <a:srgbClr val="FF0000"/>
                </a:solidFill>
                <a:latin typeface="UD デジタル 教科書体 NK-B" panose="02020700000000000000" pitchFamily="18" charset="-128"/>
                <a:ea typeface="UD デジタル 教科書体 NK-B" panose="02020700000000000000" pitchFamily="18" charset="-128"/>
              </a:rPr>
              <a:t>月</a:t>
            </a:r>
            <a:r>
              <a:rPr lang="en-US" altLang="ja-JP" sz="3600" dirty="0" smtClean="0">
                <a:solidFill>
                  <a:srgbClr val="FF0000"/>
                </a:solidFill>
                <a:latin typeface="UD デジタル 教科書体 NK-B" panose="02020700000000000000" pitchFamily="18" charset="-128"/>
                <a:ea typeface="UD デジタル 教科書体 NK-B" panose="02020700000000000000" pitchFamily="18" charset="-128"/>
              </a:rPr>
              <a:t>31</a:t>
            </a:r>
            <a:r>
              <a:rPr lang="ja-JP" altLang="en-US" sz="3600" dirty="0" smtClean="0">
                <a:solidFill>
                  <a:srgbClr val="FF0000"/>
                </a:solidFill>
                <a:latin typeface="UD デジタル 教科書体 NK-B" panose="02020700000000000000" pitchFamily="18" charset="-128"/>
                <a:ea typeface="UD デジタル 教科書体 NK-B" panose="02020700000000000000" pitchFamily="18" charset="-128"/>
              </a:rPr>
              <a:t>日まで</a:t>
            </a:r>
            <a:r>
              <a:rPr lang="ja-JP" altLang="en-US" sz="3600" dirty="0" smtClean="0">
                <a:solidFill>
                  <a:schemeClr val="tx1"/>
                </a:solidFill>
                <a:latin typeface="UD デジタル 教科書体 NK-B" panose="02020700000000000000" pitchFamily="18" charset="-128"/>
                <a:ea typeface="UD デジタル 教科書体 NK-B" panose="02020700000000000000" pitchFamily="18" charset="-128"/>
              </a:rPr>
              <a:t>に作成ください。</a:t>
            </a:r>
            <a:endParaRPr lang="en-US" altLang="ja-JP" sz="3600" dirty="0" smtClean="0">
              <a:solidFill>
                <a:schemeClr val="tx1"/>
              </a:solidFill>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3600" dirty="0">
              <a:solidFill>
                <a:schemeClr val="tx1"/>
              </a:solidFill>
              <a:latin typeface="UD デジタル 教科書体 NK-B" panose="02020700000000000000" pitchFamily="18" charset="-128"/>
              <a:ea typeface="UD デジタル 教科書体 NK-B" panose="02020700000000000000" pitchFamily="18" charset="-128"/>
            </a:endParaRPr>
          </a:p>
          <a:p>
            <a:pPr marL="0" indent="0">
              <a:buNone/>
            </a:pPr>
            <a:r>
              <a:rPr lang="en-US" altLang="ja-JP" dirty="0" smtClean="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dirty="0">
                <a:solidFill>
                  <a:schemeClr val="tx1"/>
                </a:solidFill>
                <a:latin typeface="UD デジタル 教科書体 NK-B" panose="02020700000000000000" pitchFamily="18" charset="-128"/>
                <a:ea typeface="UD デジタル 教科書体 NK-B" panose="02020700000000000000" pitchFamily="18" charset="-128"/>
              </a:rPr>
              <a:t>厚生</a:t>
            </a:r>
            <a:r>
              <a:rPr lang="ja-JP" altLang="en-US" dirty="0" smtClean="0">
                <a:solidFill>
                  <a:schemeClr val="tx1"/>
                </a:solidFill>
                <a:latin typeface="UD デジタル 教科書体 NK-B" panose="02020700000000000000" pitchFamily="18" charset="-128"/>
                <a:ea typeface="UD デジタル 教科書体 NK-B" panose="02020700000000000000" pitchFamily="18" charset="-128"/>
              </a:rPr>
              <a:t>労働所の</a:t>
            </a:r>
            <a:r>
              <a:rPr lang="en-US" altLang="ja-JP" dirty="0" smtClean="0">
                <a:solidFill>
                  <a:schemeClr val="tx1"/>
                </a:solidFill>
                <a:latin typeface="UD デジタル 教科書体 NK-B" panose="02020700000000000000" pitchFamily="18" charset="-128"/>
                <a:ea typeface="UD デジタル 教科書体 NK-B" panose="02020700000000000000" pitchFamily="18" charset="-128"/>
              </a:rPr>
              <a:t>HP</a:t>
            </a:r>
            <a:r>
              <a:rPr lang="ja-JP" altLang="en-US" dirty="0" smtClean="0">
                <a:solidFill>
                  <a:schemeClr val="tx1"/>
                </a:solidFill>
                <a:latin typeface="UD デジタル 教科書体 NK-B" panose="02020700000000000000" pitchFamily="18" charset="-128"/>
                <a:ea typeface="UD デジタル 教科書体 NK-B" panose="02020700000000000000" pitchFamily="18" charset="-128"/>
              </a:rPr>
              <a:t>にて、ＢＣＰ作成</a:t>
            </a:r>
            <a:r>
              <a:rPr lang="ja-JP" altLang="en-US" dirty="0">
                <a:solidFill>
                  <a:schemeClr val="tx1"/>
                </a:solidFill>
                <a:latin typeface="UD デジタル 教科書体 NK-B" panose="02020700000000000000" pitchFamily="18" charset="-128"/>
                <a:ea typeface="UD デジタル 教科書体 NK-B" panose="02020700000000000000" pitchFamily="18" charset="-128"/>
              </a:rPr>
              <a:t>手順の研修動画（令和</a:t>
            </a:r>
            <a:r>
              <a:rPr lang="en-US" altLang="ja-JP" dirty="0">
                <a:solidFill>
                  <a:schemeClr val="tx1"/>
                </a:solidFill>
                <a:latin typeface="UD デジタル 教科書体 NK-B" panose="02020700000000000000" pitchFamily="18" charset="-128"/>
                <a:ea typeface="UD デジタル 教科書体 NK-B" panose="02020700000000000000" pitchFamily="18" charset="-128"/>
              </a:rPr>
              <a:t>3</a:t>
            </a:r>
            <a:r>
              <a:rPr lang="ja-JP" altLang="en-US" dirty="0">
                <a:solidFill>
                  <a:schemeClr val="tx1"/>
                </a:solidFill>
                <a:latin typeface="UD デジタル 教科書体 NK-B" panose="02020700000000000000" pitchFamily="18" charset="-128"/>
                <a:ea typeface="UD デジタル 教科書体 NK-B" panose="02020700000000000000" pitchFamily="18" charset="-128"/>
              </a:rPr>
              <a:t>年度</a:t>
            </a:r>
            <a:r>
              <a:rPr lang="ja-JP" altLang="en-US" dirty="0" smtClean="0">
                <a:solidFill>
                  <a:schemeClr val="tx1"/>
                </a:solidFill>
                <a:latin typeface="UD デジタル 教科書体 NK-B" panose="02020700000000000000" pitchFamily="18" charset="-128"/>
                <a:ea typeface="UD デジタル 教科書体 NK-B" panose="02020700000000000000" pitchFamily="18" charset="-128"/>
              </a:rPr>
              <a:t>）等を掲載し</a:t>
            </a:r>
            <a:r>
              <a:rPr lang="ja-JP" altLang="en-US" dirty="0">
                <a:solidFill>
                  <a:schemeClr val="tx1"/>
                </a:solidFill>
                <a:latin typeface="UD デジタル 教科書体 NK-B" panose="02020700000000000000" pitchFamily="18" charset="-128"/>
                <a:ea typeface="UD デジタル 教科書体 NK-B" panose="02020700000000000000" pitchFamily="18" charset="-128"/>
              </a:rPr>
              <a:t>ております</a:t>
            </a:r>
            <a:r>
              <a:rPr lang="ja-JP" altLang="en-US" dirty="0" smtClean="0">
                <a:solidFill>
                  <a:schemeClr val="tx1"/>
                </a:solidFill>
                <a:latin typeface="UD デジタル 教科書体 NK-B" panose="02020700000000000000" pitchFamily="18" charset="-128"/>
                <a:ea typeface="UD デジタル 教科書体 NK-B" panose="02020700000000000000" pitchFamily="18" charset="-128"/>
              </a:rPr>
              <a:t>のでご参考ください。</a:t>
            </a:r>
            <a:endParaRPr lang="en-US" altLang="ja-JP" dirty="0" smtClean="0">
              <a:solidFill>
                <a:schemeClr val="tx1"/>
              </a:solidFill>
              <a:latin typeface="UD デジタル 教科書体 NK-B" panose="02020700000000000000" pitchFamily="18" charset="-128"/>
              <a:ea typeface="UD デジタル 教科書体 NK-B" panose="02020700000000000000" pitchFamily="18" charset="-128"/>
            </a:endParaRPr>
          </a:p>
          <a:p>
            <a:pPr marL="0" indent="0">
              <a:buNone/>
            </a:pPr>
            <a:r>
              <a:rPr lang="en-US" altLang="ja-JP" dirty="0">
                <a:solidFill>
                  <a:schemeClr val="tx1"/>
                </a:solidFill>
                <a:latin typeface="UD デジタル 教科書体 NK-B" panose="02020700000000000000" pitchFamily="18" charset="-128"/>
                <a:ea typeface="UD デジタル 教科書体 NK-B" panose="02020700000000000000" pitchFamily="18" charset="-128"/>
                <a:hlinkClick r:id="rId3"/>
              </a:rPr>
              <a:t>https://www.mhlw.go.jp/stf/seisakunitsuite/bunya/hukushi_kaigo/kaigo_koureisha/douga_00002.html</a:t>
            </a:r>
            <a:endParaRPr lang="en-US" altLang="ja-JP" dirty="0">
              <a:solidFill>
                <a:schemeClr val="tx1"/>
              </a:solidFill>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970785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473529" y="411410"/>
            <a:ext cx="11217728" cy="771525"/>
          </a:xfrm>
        </p:spPr>
        <p:txBody>
          <a:bodyPr>
            <a:normAutofit/>
          </a:bodyPr>
          <a:lstStyle/>
          <a:p>
            <a:r>
              <a:rPr lang="ja-JP" altLang="en-US" sz="3200" u="sng" dirty="0" smtClean="0">
                <a:latin typeface="UD デジタル 教科書体 NK-B" panose="02020700000000000000" pitchFamily="18" charset="-128"/>
                <a:ea typeface="UD デジタル 教科書体 NK-B" panose="02020700000000000000" pitchFamily="18" charset="-128"/>
              </a:rPr>
              <a:t>変更届について</a:t>
            </a:r>
            <a:endParaRPr kumimoji="1" lang="ja-JP" altLang="en-US" sz="3200" u="sng" dirty="0">
              <a:latin typeface="UD デジタル 教科書体 NK-B" panose="02020700000000000000" pitchFamily="18" charset="-128"/>
              <a:ea typeface="UD デジタル 教科書体 NK-B" panose="02020700000000000000" pitchFamily="18" charset="-128"/>
            </a:endParaRPr>
          </a:p>
        </p:txBody>
      </p:sp>
      <p:sp>
        <p:nvSpPr>
          <p:cNvPr id="6" name="コンテンツ プレースホルダー 2"/>
          <p:cNvSpPr txBox="1">
            <a:spLocks/>
          </p:cNvSpPr>
          <p:nvPr/>
        </p:nvSpPr>
        <p:spPr>
          <a:xfrm>
            <a:off x="623456" y="1182935"/>
            <a:ext cx="10778836" cy="52371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smtClean="0">
                <a:latin typeface="UD デジタル 教科書体 NK-B" panose="02020700000000000000" pitchFamily="18" charset="-128"/>
                <a:ea typeface="UD デジタル 教科書体 NK-B" panose="02020700000000000000" pitchFamily="18" charset="-128"/>
              </a:rPr>
              <a:t>・各事業所で変更が生じた場合は、</a:t>
            </a:r>
            <a:r>
              <a:rPr lang="ja-JP" altLang="en-US" dirty="0" smtClean="0">
                <a:solidFill>
                  <a:srgbClr val="FF0000"/>
                </a:solidFill>
                <a:latin typeface="UD デジタル 教科書体 NK-B" panose="02020700000000000000" pitchFamily="18" charset="-128"/>
                <a:ea typeface="UD デジタル 教科書体 NK-B" panose="02020700000000000000" pitchFamily="18" charset="-128"/>
              </a:rPr>
              <a:t>平塚市介護保険課へ変更届を</a:t>
            </a:r>
            <a:endParaRPr lang="en-US" altLang="ja-JP" dirty="0" smtClean="0">
              <a:solidFill>
                <a:srgbClr val="FF0000"/>
              </a:solidFill>
              <a:latin typeface="UD デジタル 教科書体 NK-B" panose="02020700000000000000" pitchFamily="18" charset="-128"/>
              <a:ea typeface="UD デジタル 教科書体 NK-B" panose="02020700000000000000" pitchFamily="18" charset="-128"/>
            </a:endParaRPr>
          </a:p>
          <a:p>
            <a:pPr marL="0" indent="0">
              <a:buFont typeface="Arial" panose="020B0604020202020204" pitchFamily="34" charset="0"/>
              <a:buNone/>
            </a:pPr>
            <a:r>
              <a:rPr lang="ja-JP" altLang="en-US" dirty="0">
                <a:solidFill>
                  <a:srgbClr val="FF0000"/>
                </a:solidFill>
                <a:latin typeface="UD デジタル 教科書体 NK-B" panose="02020700000000000000" pitchFamily="18" charset="-128"/>
                <a:ea typeface="UD デジタル 教科書体 NK-B" panose="02020700000000000000" pitchFamily="18" charset="-128"/>
              </a:rPr>
              <a:t>　</a:t>
            </a:r>
            <a:r>
              <a:rPr lang="ja-JP" altLang="en-US" dirty="0" smtClean="0">
                <a:solidFill>
                  <a:srgbClr val="FF0000"/>
                </a:solidFill>
                <a:latin typeface="UD デジタル 教科書体 NK-B" panose="02020700000000000000" pitchFamily="18" charset="-128"/>
                <a:ea typeface="UD デジタル 教科書体 NK-B" panose="02020700000000000000" pitchFamily="18" charset="-128"/>
              </a:rPr>
              <a:t>提出</a:t>
            </a:r>
            <a:r>
              <a:rPr lang="ja-JP" altLang="en-US" dirty="0" smtClean="0">
                <a:latin typeface="UD デジタル 教科書体 NK-B" panose="02020700000000000000" pitchFamily="18" charset="-128"/>
                <a:ea typeface="UD デジタル 教科書体 NK-B" panose="02020700000000000000" pitchFamily="18" charset="-128"/>
              </a:rPr>
              <a:t>いただきます。</a:t>
            </a:r>
            <a:endParaRPr lang="en-US" altLang="ja-JP" dirty="0" smtClean="0">
              <a:latin typeface="UD デジタル 教科書体 NK-B" panose="02020700000000000000" pitchFamily="18" charset="-128"/>
              <a:ea typeface="UD デジタル 教科書体 NK-B" panose="02020700000000000000" pitchFamily="18" charset="-128"/>
            </a:endParaRPr>
          </a:p>
          <a:p>
            <a:pPr marL="0" indent="0">
              <a:buFont typeface="Arial" panose="020B0604020202020204" pitchFamily="34" charset="0"/>
              <a:buNone/>
            </a:pPr>
            <a:r>
              <a:rPr lang="ja-JP" altLang="en-US" dirty="0" smtClean="0">
                <a:latin typeface="UD デジタル 教科書体 NK-B" panose="02020700000000000000" pitchFamily="18" charset="-128"/>
                <a:ea typeface="UD デジタル 教科書体 NK-B" panose="02020700000000000000" pitchFamily="18" charset="-128"/>
              </a:rPr>
              <a:t>・届出が必要な変更内容としては、法人代表者や法人の電話番号変更</a:t>
            </a:r>
            <a:endParaRPr lang="en-US" altLang="ja-JP" dirty="0" smtClean="0">
              <a:latin typeface="UD デジタル 教科書体 NK-B" panose="02020700000000000000" pitchFamily="18" charset="-128"/>
              <a:ea typeface="UD デジタル 教科書体 NK-B" panose="02020700000000000000" pitchFamily="18" charset="-128"/>
            </a:endParaRPr>
          </a:p>
          <a:p>
            <a:pPr marL="0" indent="0">
              <a:buFont typeface="Arial" panose="020B0604020202020204" pitchFamily="34" charset="0"/>
              <a:buNone/>
            </a:pPr>
            <a:r>
              <a:rPr lang="ja-JP" altLang="en-US" dirty="0">
                <a:latin typeface="UD デジタル 教科書体 NK-B" panose="02020700000000000000" pitchFamily="18" charset="-128"/>
                <a:ea typeface="UD デジタル 教科書体 NK-B" panose="02020700000000000000" pitchFamily="18" charset="-128"/>
              </a:rPr>
              <a:t>　</a:t>
            </a:r>
            <a:r>
              <a:rPr lang="ja-JP" altLang="en-US" dirty="0" smtClean="0">
                <a:latin typeface="UD デジタル 教科書体 NK-B" panose="02020700000000000000" pitchFamily="18" charset="-128"/>
                <a:ea typeface="UD デジタル 教科書体 NK-B" panose="02020700000000000000" pitchFamily="18" charset="-128"/>
              </a:rPr>
              <a:t>や事業所のレイアウト変更、管理者の交代などがあります。</a:t>
            </a:r>
            <a:endParaRPr lang="en-US" altLang="ja-JP" dirty="0" smtClean="0">
              <a:latin typeface="UD デジタル 教科書体 NK-B" panose="02020700000000000000" pitchFamily="18" charset="-128"/>
              <a:ea typeface="UD デジタル 教科書体 NK-B" panose="02020700000000000000" pitchFamily="18" charset="-128"/>
            </a:endParaRPr>
          </a:p>
          <a:p>
            <a:pPr marL="0" indent="0">
              <a:buFont typeface="Arial" panose="020B0604020202020204" pitchFamily="34" charset="0"/>
              <a:buNone/>
            </a:pPr>
            <a:r>
              <a:rPr lang="ja-JP" altLang="en-US" dirty="0" smtClean="0">
                <a:latin typeface="UD デジタル 教科書体 NK-B" panose="02020700000000000000" pitchFamily="18" charset="-128"/>
                <a:ea typeface="UD デジタル 教科書体 NK-B" panose="02020700000000000000" pitchFamily="18" charset="-128"/>
              </a:rPr>
              <a:t>・サービス種別や変更内容により、提出書類が異なるため</a:t>
            </a:r>
            <a:endParaRPr lang="en-US" altLang="ja-JP" dirty="0" smtClean="0">
              <a:latin typeface="UD デジタル 教科書体 NK-B" panose="02020700000000000000" pitchFamily="18" charset="-128"/>
              <a:ea typeface="UD デジタル 教科書体 NK-B" panose="02020700000000000000" pitchFamily="18" charset="-128"/>
            </a:endParaRPr>
          </a:p>
          <a:p>
            <a:pPr marL="0" indent="0">
              <a:buFont typeface="Arial" panose="020B0604020202020204" pitchFamily="34" charset="0"/>
              <a:buNone/>
            </a:pPr>
            <a:r>
              <a:rPr lang="ja-JP" altLang="en-US" dirty="0">
                <a:latin typeface="UD デジタル 教科書体 NK-B" panose="02020700000000000000" pitchFamily="18" charset="-128"/>
                <a:ea typeface="UD デジタル 教科書体 NK-B" panose="02020700000000000000" pitchFamily="18" charset="-128"/>
              </a:rPr>
              <a:t>　</a:t>
            </a:r>
            <a:r>
              <a:rPr lang="ja-JP" altLang="en-US" dirty="0" smtClean="0">
                <a:latin typeface="UD デジタル 教科書体 NK-B" panose="02020700000000000000" pitchFamily="18" charset="-128"/>
                <a:ea typeface="UD デジタル 教科書体 NK-B" panose="02020700000000000000" pitchFamily="18" charset="-128"/>
              </a:rPr>
              <a:t>ご注意ください。</a:t>
            </a:r>
            <a:endParaRPr lang="en-US" altLang="ja-JP" dirty="0" smtClean="0">
              <a:latin typeface="UD デジタル 教科書体 NK-B" panose="02020700000000000000" pitchFamily="18" charset="-128"/>
              <a:ea typeface="UD デジタル 教科書体 NK-B" panose="02020700000000000000" pitchFamily="18" charset="-128"/>
            </a:endParaRPr>
          </a:p>
          <a:p>
            <a:pPr marL="0" indent="0">
              <a:buFont typeface="Arial" panose="020B0604020202020204" pitchFamily="34" charset="0"/>
              <a:buNone/>
            </a:pPr>
            <a:r>
              <a:rPr lang="ja-JP" altLang="en-US" dirty="0" smtClean="0">
                <a:latin typeface="UD デジタル 教科書体 NK-B" panose="02020700000000000000" pitchFamily="18" charset="-128"/>
                <a:ea typeface="UD デジタル 教科書体 NK-B" panose="02020700000000000000" pitchFamily="18" charset="-128"/>
              </a:rPr>
              <a:t>・変更届は、</a:t>
            </a:r>
            <a:r>
              <a:rPr lang="ja-JP" altLang="en-US" dirty="0" smtClean="0">
                <a:solidFill>
                  <a:srgbClr val="FF0000"/>
                </a:solidFill>
                <a:latin typeface="UD デジタル 教科書体 NK-B" panose="02020700000000000000" pitchFamily="18" charset="-128"/>
                <a:ea typeface="UD デジタル 教科書体 NK-B" panose="02020700000000000000" pitchFamily="18" charset="-128"/>
              </a:rPr>
              <a:t>変更日前又は変更後１０日以内</a:t>
            </a:r>
            <a:r>
              <a:rPr lang="ja-JP" altLang="en-US" dirty="0" smtClean="0">
                <a:latin typeface="UD デジタル 教科書体 NK-B" panose="02020700000000000000" pitchFamily="18" charset="-128"/>
                <a:ea typeface="UD デジタル 教科書体 NK-B" panose="02020700000000000000" pitchFamily="18" charset="-128"/>
              </a:rPr>
              <a:t>に必ず提出してください。</a:t>
            </a:r>
            <a:endParaRPr lang="en-US" altLang="ja-JP" dirty="0" smtClean="0">
              <a:latin typeface="UD デジタル 教科書体 NK-B" panose="02020700000000000000" pitchFamily="18" charset="-128"/>
              <a:ea typeface="UD デジタル 教科書体 NK-B" panose="02020700000000000000" pitchFamily="18" charset="-128"/>
            </a:endParaRPr>
          </a:p>
          <a:p>
            <a:pPr marL="0" indent="0">
              <a:buFont typeface="Arial" panose="020B0604020202020204" pitchFamily="34" charset="0"/>
              <a:buNone/>
            </a:pPr>
            <a:endParaRPr lang="en-US" altLang="ja-JP" dirty="0" smtClean="0">
              <a:latin typeface="UD デジタル 教科書体 NK-B" panose="02020700000000000000" pitchFamily="18" charset="-128"/>
              <a:ea typeface="UD デジタル 教科書体 NK-B" panose="02020700000000000000" pitchFamily="18" charset="-128"/>
            </a:endParaRPr>
          </a:p>
          <a:p>
            <a:pPr marL="0" indent="0">
              <a:buFont typeface="Arial" panose="020B0604020202020204" pitchFamily="34" charset="0"/>
              <a:buNone/>
            </a:pPr>
            <a:r>
              <a:rPr lang="en-US" altLang="ja-JP" dirty="0" smtClean="0">
                <a:latin typeface="UD デジタル 教科書体 NK-B" panose="02020700000000000000" pitchFamily="18" charset="-128"/>
                <a:ea typeface="UD デジタル 教科書体 NK-B" panose="02020700000000000000" pitchFamily="18" charset="-128"/>
              </a:rPr>
              <a:t>※</a:t>
            </a:r>
            <a:r>
              <a:rPr lang="ja-JP" altLang="en-US" dirty="0" smtClean="0">
                <a:latin typeface="UD デジタル 教科書体 NK-B" panose="02020700000000000000" pitchFamily="18" charset="-128"/>
                <a:ea typeface="UD デジタル 教科書体 NK-B" panose="02020700000000000000" pitchFamily="18" charset="-128"/>
              </a:rPr>
              <a:t>届出が必要な変更内容や提出書類の詳細については、別添資料を</a:t>
            </a:r>
            <a:endParaRPr lang="en-US" altLang="ja-JP" dirty="0" smtClean="0">
              <a:latin typeface="UD デジタル 教科書体 NK-B" panose="02020700000000000000" pitchFamily="18" charset="-128"/>
              <a:ea typeface="UD デジタル 教科書体 NK-B" panose="02020700000000000000" pitchFamily="18" charset="-128"/>
            </a:endParaRPr>
          </a:p>
          <a:p>
            <a:pPr marL="0" indent="0">
              <a:buFont typeface="Arial" panose="020B0604020202020204" pitchFamily="34" charset="0"/>
              <a:buNone/>
            </a:pPr>
            <a:r>
              <a:rPr lang="ja-JP" altLang="en-US" dirty="0">
                <a:latin typeface="UD デジタル 教科書体 NK-B" panose="02020700000000000000" pitchFamily="18" charset="-128"/>
                <a:ea typeface="UD デジタル 教科書体 NK-B" panose="02020700000000000000" pitchFamily="18" charset="-128"/>
              </a:rPr>
              <a:t>　 </a:t>
            </a:r>
            <a:r>
              <a:rPr lang="ja-JP" altLang="en-US" dirty="0" smtClean="0">
                <a:latin typeface="UD デジタル 教科書体 NK-B" panose="02020700000000000000" pitchFamily="18" charset="-128"/>
                <a:ea typeface="UD デジタル 教科書体 NK-B" panose="02020700000000000000" pitchFamily="18" charset="-128"/>
              </a:rPr>
              <a:t>ご確認ください。</a:t>
            </a:r>
            <a:endParaRPr lang="en-US" altLang="ja-JP" dirty="0" smtClean="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8841760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891790" y="3491883"/>
            <a:ext cx="8423564" cy="498764"/>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ea"/>
              <a:ea typeface="+mj-ea"/>
            </a:endParaRPr>
          </a:p>
        </p:txBody>
      </p:sp>
      <p:sp>
        <p:nvSpPr>
          <p:cNvPr id="3" name="タイトル 2"/>
          <p:cNvSpPr>
            <a:spLocks noGrp="1"/>
          </p:cNvSpPr>
          <p:nvPr>
            <p:ph type="title"/>
          </p:nvPr>
        </p:nvSpPr>
        <p:spPr>
          <a:xfrm>
            <a:off x="885331" y="1121950"/>
            <a:ext cx="10115971" cy="1496828"/>
          </a:xfrm>
        </p:spPr>
        <p:txBody>
          <a:bodyPr>
            <a:normAutofit fontScale="90000"/>
          </a:bodyPr>
          <a:lstStyle/>
          <a:p>
            <a:r>
              <a:rPr lang="ja-JP" altLang="en-US" u="sng" dirty="0">
                <a:latin typeface="UD デジタル 教科書体 NK-B" panose="02020700000000000000" pitchFamily="18" charset="-128"/>
                <a:ea typeface="UD デジタル 教科書体 NK-B" panose="02020700000000000000" pitchFamily="18" charset="-128"/>
              </a:rPr>
              <a:t>軽度者にかかる指定居宅</a:t>
            </a:r>
            <a:r>
              <a:rPr lang="ja-JP" altLang="en-US" u="sng" dirty="0" smtClean="0">
                <a:latin typeface="UD デジタル 教科書体 NK-B" panose="02020700000000000000" pitchFamily="18" charset="-128"/>
                <a:ea typeface="UD デジタル 教科書体 NK-B" panose="02020700000000000000" pitchFamily="18" charset="-128"/>
              </a:rPr>
              <a:t>（介護予防</a:t>
            </a:r>
            <a:r>
              <a:rPr lang="ja-JP" altLang="en-US" u="sng" dirty="0">
                <a:latin typeface="UD デジタル 教科書体 NK-B" panose="02020700000000000000" pitchFamily="18" charset="-128"/>
                <a:ea typeface="UD デジタル 教科書体 NK-B" panose="02020700000000000000" pitchFamily="18" charset="-128"/>
              </a:rPr>
              <a:t>）福祉用具貸与の例外給付確認書の申請について</a:t>
            </a:r>
            <a:endParaRPr kumimoji="1" lang="ja-JP" altLang="en-US" u="sng" dirty="0"/>
          </a:p>
        </p:txBody>
      </p:sp>
      <p:sp>
        <p:nvSpPr>
          <p:cNvPr id="2" name="テキスト ボックス 1"/>
          <p:cNvSpPr txBox="1"/>
          <p:nvPr/>
        </p:nvSpPr>
        <p:spPr>
          <a:xfrm>
            <a:off x="711673" y="2750884"/>
            <a:ext cx="10463286" cy="3970318"/>
          </a:xfrm>
          <a:prstGeom prst="rect">
            <a:avLst/>
          </a:prstGeom>
          <a:noFill/>
        </p:spPr>
        <p:txBody>
          <a:bodyPr wrap="square" rtlCol="0">
            <a:spAutoFit/>
          </a:bodyPr>
          <a:lstStyle/>
          <a:p>
            <a:r>
              <a:rPr kumimoji="1" lang="ja-JP" altLang="en-US" sz="2800" dirty="0" smtClean="0">
                <a:latin typeface="+mj-ea"/>
                <a:ea typeface="+mj-ea"/>
              </a:rPr>
              <a:t>〇</a:t>
            </a:r>
            <a:r>
              <a:rPr lang="ja-JP" altLang="en-US" sz="2400" b="1" dirty="0">
                <a:latin typeface="+mj-ea"/>
                <a:ea typeface="+mj-ea"/>
              </a:rPr>
              <a:t>要支援や要介護</a:t>
            </a:r>
            <a:r>
              <a:rPr lang="en-US" altLang="ja-JP" sz="2400" b="1" dirty="0">
                <a:latin typeface="+mj-ea"/>
                <a:ea typeface="+mj-ea"/>
              </a:rPr>
              <a:t>1</a:t>
            </a:r>
            <a:r>
              <a:rPr lang="ja-JP" altLang="en-US" sz="2400" b="1" dirty="0">
                <a:latin typeface="+mj-ea"/>
                <a:ea typeface="+mj-ea"/>
              </a:rPr>
              <a:t>の軽度者に対する以下の福祉用具については、介護保険による給付は原則対象外です。</a:t>
            </a:r>
          </a:p>
          <a:p>
            <a:r>
              <a:rPr lang="ja-JP" altLang="en-US" sz="2400" b="1" dirty="0">
                <a:latin typeface="+mj-ea"/>
                <a:ea typeface="+mj-ea"/>
              </a:rPr>
              <a:t>しかしながら、厚生労働大臣が定める告示に該当する方については、軽度者であっても例外的に保険給付が認められます。例外給付をおこなうためには、事前</a:t>
            </a:r>
            <a:r>
              <a:rPr lang="ja-JP" altLang="en-US" sz="2400" b="1" dirty="0" smtClean="0">
                <a:latin typeface="+mj-ea"/>
                <a:ea typeface="+mj-ea"/>
              </a:rPr>
              <a:t>に市の</a:t>
            </a:r>
            <a:r>
              <a:rPr lang="ja-JP" altLang="en-US" sz="2400" b="1" dirty="0">
                <a:latin typeface="+mj-ea"/>
                <a:ea typeface="+mj-ea"/>
              </a:rPr>
              <a:t>確認が必要な場合と担当ケアマネジャーの判断となる場合があります</a:t>
            </a:r>
            <a:r>
              <a:rPr lang="ja-JP" altLang="en-US" b="1" dirty="0" smtClean="0">
                <a:latin typeface="+mj-ea"/>
                <a:ea typeface="+mj-ea"/>
              </a:rPr>
              <a:t>。</a:t>
            </a:r>
            <a:endParaRPr lang="ja-JP" altLang="en-US" b="1" dirty="0">
              <a:latin typeface="+mj-ea"/>
              <a:ea typeface="+mj-ea"/>
            </a:endParaRPr>
          </a:p>
          <a:p>
            <a:endParaRPr kumimoji="1" lang="en-US" altLang="ja-JP" sz="2800" dirty="0" smtClean="0">
              <a:latin typeface="+mj-ea"/>
              <a:ea typeface="+mj-ea"/>
            </a:endParaRPr>
          </a:p>
          <a:p>
            <a:r>
              <a:rPr lang="ja-JP" altLang="en-US" dirty="0" smtClean="0"/>
              <a:t>・車</a:t>
            </a:r>
            <a:r>
              <a:rPr lang="ja-JP" altLang="en-US" dirty="0"/>
              <a:t>いす（付属品を含む</a:t>
            </a:r>
            <a:r>
              <a:rPr lang="ja-JP" altLang="en-US" dirty="0" smtClean="0"/>
              <a:t>）、特殊</a:t>
            </a:r>
            <a:r>
              <a:rPr lang="ja-JP" altLang="en-US" dirty="0"/>
              <a:t>寝台（付属品を含む</a:t>
            </a:r>
            <a:r>
              <a:rPr lang="ja-JP" altLang="en-US" dirty="0" smtClean="0"/>
              <a:t>）、床ずれ</a:t>
            </a:r>
            <a:r>
              <a:rPr lang="ja-JP" altLang="en-US" dirty="0"/>
              <a:t>防止</a:t>
            </a:r>
            <a:r>
              <a:rPr lang="ja-JP" altLang="en-US" dirty="0" smtClean="0"/>
              <a:t>用具、体位変換器、認知症</a:t>
            </a:r>
            <a:r>
              <a:rPr lang="ja-JP" altLang="en-US" dirty="0"/>
              <a:t>老人徘徊感知</a:t>
            </a:r>
            <a:r>
              <a:rPr lang="ja-JP" altLang="en-US" dirty="0" smtClean="0"/>
              <a:t>機器、移動用</a:t>
            </a:r>
            <a:r>
              <a:rPr lang="ja-JP" altLang="en-US" dirty="0"/>
              <a:t>リフト（つり具の部分を除く</a:t>
            </a:r>
            <a:r>
              <a:rPr lang="ja-JP" altLang="en-US" dirty="0" smtClean="0"/>
              <a:t>）、</a:t>
            </a:r>
            <a:r>
              <a:rPr lang="en-US" altLang="ja-JP" dirty="0" smtClean="0"/>
              <a:t>※</a:t>
            </a:r>
            <a:r>
              <a:rPr lang="ja-JP" altLang="en-US" dirty="0" smtClean="0"/>
              <a:t>自動</a:t>
            </a:r>
            <a:r>
              <a:rPr lang="ja-JP" altLang="en-US" dirty="0"/>
              <a:t>排泄処理装置（尿のみを自動的に吸引する機能のものを除く</a:t>
            </a:r>
            <a:r>
              <a:rPr lang="ja-JP" altLang="en-US" dirty="0" smtClean="0"/>
              <a:t>）</a:t>
            </a:r>
            <a:endParaRPr lang="en-US" altLang="ja-JP" dirty="0" smtClean="0"/>
          </a:p>
          <a:p>
            <a:r>
              <a:rPr lang="en-US" altLang="ja-JP" dirty="0" smtClean="0"/>
              <a:t>※</a:t>
            </a:r>
            <a:r>
              <a:rPr lang="ja-JP" altLang="en-US" dirty="0" smtClean="0"/>
              <a:t>自動</a:t>
            </a:r>
            <a:r>
              <a:rPr lang="ja-JP" altLang="en-US" dirty="0"/>
              <a:t>排泄処理装置については、要支援</a:t>
            </a:r>
            <a:r>
              <a:rPr lang="en-US" altLang="ja-JP" dirty="0"/>
              <a:t>1</a:t>
            </a:r>
            <a:r>
              <a:rPr lang="ja-JP" altLang="en-US" dirty="0"/>
              <a:t>・</a:t>
            </a:r>
            <a:r>
              <a:rPr lang="en-US" altLang="ja-JP" dirty="0"/>
              <a:t>2</a:t>
            </a:r>
            <a:r>
              <a:rPr lang="ja-JP" altLang="en-US" dirty="0" err="1"/>
              <a:t>、</a:t>
            </a:r>
            <a:r>
              <a:rPr lang="ja-JP" altLang="en-US" dirty="0"/>
              <a:t>要介護</a:t>
            </a:r>
            <a:r>
              <a:rPr lang="en-US" altLang="ja-JP" dirty="0"/>
              <a:t>1</a:t>
            </a:r>
            <a:r>
              <a:rPr lang="ja-JP" altLang="en-US" dirty="0"/>
              <a:t>に加えて要介護</a:t>
            </a:r>
            <a:r>
              <a:rPr lang="en-US" altLang="ja-JP" dirty="0"/>
              <a:t>2</a:t>
            </a:r>
            <a:r>
              <a:rPr lang="ja-JP" altLang="en-US" dirty="0"/>
              <a:t>・</a:t>
            </a:r>
            <a:r>
              <a:rPr lang="en-US" altLang="ja-JP" dirty="0"/>
              <a:t>3</a:t>
            </a:r>
            <a:r>
              <a:rPr lang="ja-JP" altLang="en-US" dirty="0"/>
              <a:t>の方も原則給付対象外です</a:t>
            </a:r>
          </a:p>
          <a:p>
            <a:endParaRPr kumimoji="1" lang="en-US" altLang="ja-JP" sz="2800" dirty="0" smtClean="0">
              <a:latin typeface="+mj-ea"/>
              <a:ea typeface="+mj-ea"/>
            </a:endParaRPr>
          </a:p>
        </p:txBody>
      </p:sp>
    </p:spTree>
    <p:extLst>
      <p:ext uri="{BB962C8B-B14F-4D97-AF65-F5344CB8AC3E}">
        <p14:creationId xmlns:p14="http://schemas.microsoft.com/office/powerpoint/2010/main" val="16358156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841913" y="3491883"/>
            <a:ext cx="8423564" cy="498764"/>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ea"/>
              <a:ea typeface="+mj-ea"/>
            </a:endParaRPr>
          </a:p>
        </p:txBody>
      </p:sp>
      <p:sp>
        <p:nvSpPr>
          <p:cNvPr id="3" name="タイトル 2"/>
          <p:cNvSpPr>
            <a:spLocks noGrp="1"/>
          </p:cNvSpPr>
          <p:nvPr>
            <p:ph type="title"/>
          </p:nvPr>
        </p:nvSpPr>
        <p:spPr>
          <a:xfrm>
            <a:off x="837945" y="757025"/>
            <a:ext cx="10118230" cy="1162423"/>
          </a:xfrm>
        </p:spPr>
        <p:txBody>
          <a:bodyPr>
            <a:normAutofit fontScale="90000"/>
          </a:bodyPr>
          <a:lstStyle/>
          <a:p>
            <a:r>
              <a:rPr lang="ja-JP" altLang="en-US" u="sng" dirty="0">
                <a:latin typeface="UD デジタル 教科書体 NK-B" panose="02020700000000000000" pitchFamily="18" charset="-128"/>
                <a:ea typeface="UD デジタル 教科書体 NK-B" panose="02020700000000000000" pitchFamily="18" charset="-128"/>
              </a:rPr>
              <a:t>軽度者にかかる指定居宅（介護護予防）福祉用具貸与の例外給付確認書の申請について</a:t>
            </a:r>
            <a:endParaRPr kumimoji="1" lang="ja-JP" altLang="en-US" u="sng" dirty="0"/>
          </a:p>
        </p:txBody>
      </p:sp>
      <p:sp>
        <p:nvSpPr>
          <p:cNvPr id="5" name="テキスト ボックス 4"/>
          <p:cNvSpPr txBox="1"/>
          <p:nvPr/>
        </p:nvSpPr>
        <p:spPr>
          <a:xfrm>
            <a:off x="747635" y="2816626"/>
            <a:ext cx="10834689" cy="954107"/>
          </a:xfrm>
          <a:prstGeom prst="rect">
            <a:avLst/>
          </a:prstGeom>
          <a:noFill/>
        </p:spPr>
        <p:txBody>
          <a:bodyPr wrap="square" rtlCol="0">
            <a:spAutoFit/>
          </a:bodyPr>
          <a:lstStyle/>
          <a:p>
            <a:r>
              <a:rPr lang="ja-JP" altLang="en-US" sz="2800" b="1" dirty="0">
                <a:latin typeface="+mj-ea"/>
                <a:ea typeface="+mj-ea"/>
              </a:rPr>
              <a:t>〇</a:t>
            </a:r>
            <a:r>
              <a:rPr lang="ja-JP" altLang="en-US" sz="2800" b="1" dirty="0" smtClean="0">
                <a:latin typeface="+mj-ea"/>
                <a:ea typeface="+mj-ea"/>
              </a:rPr>
              <a:t>例外</a:t>
            </a:r>
            <a:r>
              <a:rPr lang="ja-JP" altLang="en-US" sz="2800" b="1" dirty="0">
                <a:latin typeface="+mj-ea"/>
                <a:ea typeface="+mj-ea"/>
              </a:rPr>
              <a:t>給付の申請は当該福祉用具を利用する前におこなってください</a:t>
            </a:r>
          </a:p>
          <a:p>
            <a:endParaRPr lang="en-US" altLang="ja-JP" sz="2800" b="1" dirty="0" smtClean="0">
              <a:solidFill>
                <a:schemeClr val="accent2"/>
              </a:solidFill>
              <a:latin typeface="+mj-ea"/>
              <a:ea typeface="+mj-ea"/>
            </a:endParaRPr>
          </a:p>
        </p:txBody>
      </p:sp>
      <p:sp>
        <p:nvSpPr>
          <p:cNvPr id="7" name="角丸四角形 6"/>
          <p:cNvSpPr/>
          <p:nvPr/>
        </p:nvSpPr>
        <p:spPr>
          <a:xfrm>
            <a:off x="747559" y="1928459"/>
            <a:ext cx="4151743" cy="833714"/>
          </a:xfrm>
          <a:prstGeom prst="roundRect">
            <a:avLst/>
          </a:prstGeom>
          <a:solidFill>
            <a:srgbClr val="FFFF00"/>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a:p>
        </p:txBody>
      </p:sp>
      <p:sp>
        <p:nvSpPr>
          <p:cNvPr id="2" name="テキスト ボックス 1"/>
          <p:cNvSpPr txBox="1"/>
          <p:nvPr/>
        </p:nvSpPr>
        <p:spPr>
          <a:xfrm>
            <a:off x="747559" y="2062693"/>
            <a:ext cx="4416930" cy="523220"/>
          </a:xfrm>
          <a:prstGeom prst="rect">
            <a:avLst/>
          </a:prstGeom>
          <a:noFill/>
        </p:spPr>
        <p:txBody>
          <a:bodyPr wrap="square" rtlCol="0">
            <a:spAutoFit/>
          </a:bodyPr>
          <a:lstStyle/>
          <a:p>
            <a:r>
              <a:rPr kumimoji="1" lang="ja-JP" altLang="en-US" sz="2800" dirty="0" smtClean="0">
                <a:latin typeface="+mj-ea"/>
                <a:ea typeface="+mj-ea"/>
              </a:rPr>
              <a:t>申請にあたっての注意点</a:t>
            </a:r>
            <a:endParaRPr kumimoji="1" lang="en-US" altLang="ja-JP" sz="2800" dirty="0" smtClean="0">
              <a:latin typeface="+mj-ea"/>
              <a:ea typeface="+mj-ea"/>
            </a:endParaRPr>
          </a:p>
        </p:txBody>
      </p:sp>
      <p:sp>
        <p:nvSpPr>
          <p:cNvPr id="6" name="テキスト ボックス 5"/>
          <p:cNvSpPr txBox="1"/>
          <p:nvPr/>
        </p:nvSpPr>
        <p:spPr>
          <a:xfrm>
            <a:off x="636312" y="3348638"/>
            <a:ext cx="10834765" cy="369332"/>
          </a:xfrm>
          <a:prstGeom prst="rect">
            <a:avLst/>
          </a:prstGeom>
          <a:noFill/>
        </p:spPr>
        <p:txBody>
          <a:bodyPr wrap="square" rtlCol="0">
            <a:spAutoFit/>
          </a:bodyPr>
          <a:lstStyle/>
          <a:p>
            <a:r>
              <a:rPr lang="ja-JP" altLang="en-US" dirty="0">
                <a:latin typeface="+mj-ea"/>
              </a:rPr>
              <a:t>　</a:t>
            </a:r>
            <a:endParaRPr lang="en-US" altLang="ja-JP" sz="2000" dirty="0" smtClean="0">
              <a:latin typeface="+mj-ea"/>
              <a:ea typeface="+mj-ea"/>
            </a:endParaRPr>
          </a:p>
        </p:txBody>
      </p:sp>
      <p:sp>
        <p:nvSpPr>
          <p:cNvPr id="8" name="テキスト ボックス 7"/>
          <p:cNvSpPr txBox="1"/>
          <p:nvPr/>
        </p:nvSpPr>
        <p:spPr>
          <a:xfrm>
            <a:off x="747559" y="3717970"/>
            <a:ext cx="10374871" cy="1384995"/>
          </a:xfrm>
          <a:prstGeom prst="rect">
            <a:avLst/>
          </a:prstGeom>
          <a:noFill/>
        </p:spPr>
        <p:txBody>
          <a:bodyPr wrap="square" rtlCol="0">
            <a:spAutoFit/>
          </a:bodyPr>
          <a:lstStyle/>
          <a:p>
            <a:r>
              <a:rPr lang="ja-JP" altLang="en-US" sz="2800" b="1" dirty="0" smtClean="0">
                <a:latin typeface="+mj-ea"/>
                <a:ea typeface="+mj-ea"/>
              </a:rPr>
              <a:t>〇付属品の貸与がある場合、</a:t>
            </a:r>
            <a:r>
              <a:rPr lang="ja-JP" altLang="en-US" sz="2800" b="1" dirty="0">
                <a:latin typeface="+mj-ea"/>
                <a:ea typeface="+mj-ea"/>
              </a:rPr>
              <a:t>福祉用具貸与</a:t>
            </a:r>
            <a:r>
              <a:rPr lang="ja-JP" altLang="en-US" sz="2800" b="1" dirty="0" smtClean="0">
                <a:latin typeface="+mj-ea"/>
                <a:ea typeface="+mj-ea"/>
              </a:rPr>
              <a:t>種目欄に名称の記載もお願いします</a:t>
            </a:r>
            <a:endParaRPr lang="en-US" altLang="ja-JP" sz="2800" b="1" dirty="0" smtClean="0">
              <a:latin typeface="+mj-ea"/>
              <a:ea typeface="+mj-ea"/>
            </a:endParaRPr>
          </a:p>
          <a:p>
            <a:endParaRPr kumimoji="1" lang="ja-JP" altLang="en-US" sz="2800" b="1" dirty="0">
              <a:latin typeface="+mj-ea"/>
              <a:ea typeface="+mj-ea"/>
            </a:endParaRPr>
          </a:p>
        </p:txBody>
      </p:sp>
      <p:sp>
        <p:nvSpPr>
          <p:cNvPr id="9" name="テキスト ボックス 8"/>
          <p:cNvSpPr txBox="1"/>
          <p:nvPr/>
        </p:nvSpPr>
        <p:spPr>
          <a:xfrm>
            <a:off x="990695" y="5028121"/>
            <a:ext cx="6884342" cy="830997"/>
          </a:xfrm>
          <a:prstGeom prst="rect">
            <a:avLst/>
          </a:prstGeom>
          <a:noFill/>
        </p:spPr>
        <p:txBody>
          <a:bodyPr wrap="square" rtlCol="0">
            <a:spAutoFit/>
          </a:bodyPr>
          <a:lstStyle/>
          <a:p>
            <a:r>
              <a:rPr lang="ja-JP" altLang="en-US" sz="2800" b="1" dirty="0">
                <a:latin typeface="+mj-ea"/>
                <a:ea typeface="+mj-ea"/>
              </a:rPr>
              <a:t>例：特殊寝台</a:t>
            </a:r>
            <a:r>
              <a:rPr lang="ja-JP" altLang="en-US" sz="2800" b="1" dirty="0" smtClean="0">
                <a:latin typeface="+mj-ea"/>
                <a:ea typeface="+mj-ea"/>
              </a:rPr>
              <a:t>付属品</a:t>
            </a:r>
            <a:r>
              <a:rPr lang="ja-JP" altLang="en-US" sz="2800" b="1" dirty="0">
                <a:latin typeface="+mj-ea"/>
                <a:ea typeface="+mj-ea"/>
              </a:rPr>
              <a:t>　　（サイドレール、</a:t>
            </a:r>
            <a:r>
              <a:rPr lang="ja-JP" altLang="en-US" sz="2800" b="1" dirty="0" smtClean="0">
                <a:latin typeface="+mj-ea"/>
                <a:ea typeface="+mj-ea"/>
              </a:rPr>
              <a:t>柵）</a:t>
            </a:r>
            <a:endParaRPr lang="en-US" altLang="ja-JP" sz="2800" b="1" dirty="0">
              <a:latin typeface="+mj-ea"/>
              <a:ea typeface="+mj-ea"/>
            </a:endParaRPr>
          </a:p>
          <a:p>
            <a:endParaRPr kumimoji="1" lang="en-US" altLang="ja-JP" sz="2000" dirty="0" smtClean="0">
              <a:latin typeface="+mj-ea"/>
              <a:ea typeface="+mj-ea"/>
            </a:endParaRPr>
          </a:p>
        </p:txBody>
      </p:sp>
      <p:pic>
        <p:nvPicPr>
          <p:cNvPr id="10" name="図 9"/>
          <p:cNvPicPr>
            <a:picLocks noChangeAspect="1"/>
          </p:cNvPicPr>
          <p:nvPr/>
        </p:nvPicPr>
        <p:blipFill>
          <a:blip r:embed="rId3"/>
          <a:stretch>
            <a:fillRect/>
          </a:stretch>
        </p:blipFill>
        <p:spPr>
          <a:xfrm>
            <a:off x="8510160" y="4331302"/>
            <a:ext cx="2780274" cy="1542302"/>
          </a:xfrm>
          <a:prstGeom prst="rect">
            <a:avLst/>
          </a:prstGeom>
        </p:spPr>
      </p:pic>
    </p:spTree>
    <p:extLst>
      <p:ext uri="{BB962C8B-B14F-4D97-AF65-F5344CB8AC3E}">
        <p14:creationId xmlns:p14="http://schemas.microsoft.com/office/powerpoint/2010/main" val="33972900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233055" y="1219200"/>
            <a:ext cx="8936182" cy="584775"/>
          </a:xfrm>
          <a:prstGeom prst="rect">
            <a:avLst/>
          </a:prstGeom>
          <a:noFill/>
        </p:spPr>
        <p:txBody>
          <a:bodyPr wrap="square" rtlCol="0">
            <a:spAutoFit/>
          </a:bodyPr>
          <a:lstStyle/>
          <a:p>
            <a:r>
              <a:rPr kumimoji="1" lang="ja-JP" altLang="en-US" sz="3200" dirty="0" smtClean="0">
                <a:latin typeface="UD デジタル 教科書体 NK-R" panose="02020400000000000000" pitchFamily="18" charset="-128"/>
                <a:ea typeface="UD デジタル 教科書体 NK-R" panose="02020400000000000000" pitchFamily="18" charset="-128"/>
              </a:rPr>
              <a:t>〇主治医から得た情報について</a:t>
            </a:r>
            <a:endParaRPr kumimoji="1" lang="ja-JP" altLang="en-US" sz="3200" dirty="0">
              <a:latin typeface="UD デジタル 教科書体 NK-R" panose="02020400000000000000" pitchFamily="18" charset="-128"/>
              <a:ea typeface="UD デジタル 教科書体 NK-R" panose="02020400000000000000" pitchFamily="18" charset="-128"/>
            </a:endParaRPr>
          </a:p>
        </p:txBody>
      </p:sp>
      <p:sp>
        <p:nvSpPr>
          <p:cNvPr id="8" name="テキスト ボックス 7"/>
          <p:cNvSpPr txBox="1"/>
          <p:nvPr/>
        </p:nvSpPr>
        <p:spPr>
          <a:xfrm>
            <a:off x="1371600" y="1995055"/>
            <a:ext cx="9601200" cy="1200329"/>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rPr>
              <a:t>病院の名前、医師の名前、</a:t>
            </a:r>
            <a:r>
              <a:rPr lang="ja-JP" altLang="en-US" sz="2400" dirty="0">
                <a:latin typeface="メイリオ" panose="020B0604030504040204" pitchFamily="50" charset="-128"/>
                <a:ea typeface="メイリオ" panose="020B0604030504040204" pitchFamily="50" charset="-128"/>
              </a:rPr>
              <a:t>確認</a:t>
            </a:r>
            <a:r>
              <a:rPr lang="ja-JP" altLang="en-US" sz="2400" dirty="0" smtClean="0">
                <a:latin typeface="メイリオ" panose="020B0604030504040204" pitchFamily="50" charset="-128"/>
                <a:ea typeface="メイリオ" panose="020B0604030504040204" pitchFamily="50" charset="-128"/>
              </a:rPr>
              <a:t>した日付の記載をお願いします。</a:t>
            </a:r>
            <a:endParaRPr lang="en-US" altLang="ja-JP" sz="2400" dirty="0" smtClean="0">
              <a:latin typeface="メイリオ" panose="020B0604030504040204" pitchFamily="50" charset="-128"/>
              <a:ea typeface="メイリオ" panose="020B0604030504040204" pitchFamily="50" charset="-128"/>
            </a:endParaRPr>
          </a:p>
          <a:p>
            <a:r>
              <a:rPr kumimoji="1" lang="ja-JP" altLang="en-US" sz="2400" dirty="0" smtClean="0">
                <a:latin typeface="メイリオ" panose="020B0604030504040204" pitchFamily="50" charset="-128"/>
                <a:ea typeface="メイリオ" panose="020B0604030504040204" pitchFamily="50" charset="-128"/>
              </a:rPr>
              <a:t>・利用者の身体状況確認</a:t>
            </a:r>
            <a:r>
              <a:rPr lang="en-US" altLang="ja-JP" sz="2400" dirty="0" smtClean="0">
                <a:latin typeface="メイリオ" panose="020B0604030504040204" pitchFamily="50" charset="-128"/>
                <a:ea typeface="メイリオ" panose="020B0604030504040204" pitchFamily="50" charset="-128"/>
              </a:rPr>
              <a:t>(</a:t>
            </a:r>
            <a:r>
              <a:rPr kumimoji="1" lang="en-US" altLang="ja-JP" sz="2400" dirty="0" err="1" smtClean="0">
                <a:latin typeface="メイリオ" panose="020B0604030504040204" pitchFamily="50" charset="-128"/>
                <a:ea typeface="メイリオ" panose="020B0604030504040204" pitchFamily="50" charset="-128"/>
              </a:rPr>
              <a:t>i</a:t>
            </a:r>
            <a:r>
              <a:rPr kumimoji="1" lang="en-US" altLang="ja-JP" sz="2400" dirty="0" smtClean="0">
                <a:latin typeface="メイリオ" panose="020B0604030504040204" pitchFamily="50" charset="-128"/>
                <a:ea typeface="メイリオ" panose="020B0604030504040204" pitchFamily="50" charset="-128"/>
              </a:rPr>
              <a:t>)</a:t>
            </a:r>
            <a:r>
              <a:rPr kumimoji="1" lang="ja-JP" altLang="en-US" sz="2400" dirty="0" smtClean="0">
                <a:latin typeface="メイリオ" panose="020B0604030504040204" pitchFamily="50" charset="-128"/>
                <a:ea typeface="メイリオ" panose="020B0604030504040204" pitchFamily="50" charset="-128"/>
              </a:rPr>
              <a:t>～</a:t>
            </a:r>
            <a:r>
              <a:rPr kumimoji="1" lang="en-US" altLang="ja-JP" sz="2400" dirty="0" smtClean="0">
                <a:latin typeface="メイリオ" panose="020B0604030504040204" pitchFamily="50" charset="-128"/>
                <a:ea typeface="メイリオ" panose="020B0604030504040204" pitchFamily="50" charset="-128"/>
              </a:rPr>
              <a:t>(iii)</a:t>
            </a:r>
            <a:r>
              <a:rPr kumimoji="1" lang="ja-JP" altLang="en-US" sz="2400" dirty="0" smtClean="0">
                <a:latin typeface="メイリオ" panose="020B0604030504040204" pitchFamily="50" charset="-128"/>
                <a:ea typeface="メイリオ" panose="020B0604030504040204" pitchFamily="50" charset="-128"/>
              </a:rPr>
              <a:t>のどれに該当するのかが示されているもの</a:t>
            </a:r>
            <a:endParaRPr kumimoji="1" lang="ja-JP" altLang="en-US" sz="2400" dirty="0">
              <a:latin typeface="メイリオ" panose="020B0604030504040204" pitchFamily="50" charset="-128"/>
              <a:ea typeface="メイリオ" panose="020B0604030504040204" pitchFamily="50" charset="-128"/>
            </a:endParaRPr>
          </a:p>
        </p:txBody>
      </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0056" y="2905792"/>
            <a:ext cx="7742526" cy="3171338"/>
          </a:xfrm>
          <a:prstGeom prst="rect">
            <a:avLst/>
          </a:prstGeom>
        </p:spPr>
      </p:pic>
    </p:spTree>
    <p:extLst>
      <p:ext uri="{BB962C8B-B14F-4D97-AF65-F5344CB8AC3E}">
        <p14:creationId xmlns:p14="http://schemas.microsoft.com/office/powerpoint/2010/main" val="1024430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233055" y="1219200"/>
            <a:ext cx="8936182" cy="584775"/>
          </a:xfrm>
          <a:prstGeom prst="rect">
            <a:avLst/>
          </a:prstGeom>
          <a:noFill/>
        </p:spPr>
        <p:txBody>
          <a:bodyPr wrap="square" rtlCol="0">
            <a:spAutoFit/>
          </a:bodyPr>
          <a:lstStyle/>
          <a:p>
            <a:r>
              <a:rPr kumimoji="1" lang="ja-JP" altLang="en-US" sz="3200" dirty="0" smtClean="0">
                <a:latin typeface="UD デジタル 教科書体 NK-R" panose="02020400000000000000" pitchFamily="18" charset="-128"/>
                <a:ea typeface="UD デジタル 教科書体 NK-R" panose="02020400000000000000" pitchFamily="18" charset="-128"/>
              </a:rPr>
              <a:t>〇主治医から得た情報について</a:t>
            </a:r>
            <a:endParaRPr kumimoji="1" lang="ja-JP" altLang="en-US" sz="3200" dirty="0">
              <a:latin typeface="UD デジタル 教科書体 NK-R" panose="02020400000000000000" pitchFamily="18" charset="-128"/>
              <a:ea typeface="UD デジタル 教科書体 NK-R" panose="02020400000000000000" pitchFamily="18" charset="-128"/>
            </a:endParaRPr>
          </a:p>
        </p:txBody>
      </p:sp>
      <p:sp>
        <p:nvSpPr>
          <p:cNvPr id="3" name="テキスト ボックス 2"/>
          <p:cNvSpPr txBox="1"/>
          <p:nvPr/>
        </p:nvSpPr>
        <p:spPr>
          <a:xfrm>
            <a:off x="1233055" y="2452254"/>
            <a:ext cx="9836727" cy="3046988"/>
          </a:xfrm>
          <a:prstGeom prst="rect">
            <a:avLst/>
          </a:prstGeom>
          <a:noFill/>
        </p:spPr>
        <p:txBody>
          <a:bodyPr wrap="square" rtlCol="0">
            <a:spAutoFit/>
          </a:bodyPr>
          <a:lstStyle/>
          <a:p>
            <a:r>
              <a:rPr lang="ja-JP" altLang="en-US" sz="2400" dirty="0" smtClean="0">
                <a:latin typeface="メイリオ" panose="020B0604030504040204" pitchFamily="50" charset="-128"/>
                <a:ea typeface="メイリオ" panose="020B0604030504040204" pitchFamily="50" charset="-128"/>
              </a:rPr>
              <a:t>・主治医への確認はサービス担当者会議の同日またはそれより前におこなって下さい。</a:t>
            </a:r>
            <a:endParaRPr lang="en-US" altLang="ja-JP" sz="2400" dirty="0" smtClean="0">
              <a:latin typeface="メイリオ" panose="020B0604030504040204" pitchFamily="50" charset="-128"/>
              <a:ea typeface="メイリオ" panose="020B0604030504040204" pitchFamily="50" charset="-128"/>
            </a:endParaRPr>
          </a:p>
          <a:p>
            <a:endParaRPr lang="en-US" altLang="ja-JP" sz="2400" dirty="0" smtClean="0">
              <a:latin typeface="メイリオ" panose="020B0604030504040204" pitchFamily="50" charset="-128"/>
              <a:ea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rPr>
              <a:t>・主治医から得た情報を示す書類は、別途添付していただくか、サービス担当者会議の要点に記載していただいても問題ありません。</a:t>
            </a:r>
            <a:endParaRPr lang="en-US" altLang="ja-JP" sz="2400" dirty="0" smtClean="0">
              <a:latin typeface="メイリオ" panose="020B0604030504040204" pitchFamily="50" charset="-128"/>
              <a:ea typeface="メイリオ" panose="020B0604030504040204" pitchFamily="50" charset="-128"/>
            </a:endParaRPr>
          </a:p>
          <a:p>
            <a:endParaRPr kumimoji="1" lang="en-US" altLang="ja-JP" sz="2400" dirty="0">
              <a:latin typeface="メイリオ" panose="020B0604030504040204" pitchFamily="50" charset="-128"/>
              <a:ea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rPr>
              <a:t>・主治医への確認方法として、書面でも電話でも大丈夫です。</a:t>
            </a:r>
            <a:endParaRPr lang="en-US" altLang="ja-JP" sz="2400" dirty="0" smtClean="0">
              <a:latin typeface="メイリオ" panose="020B0604030504040204" pitchFamily="50" charset="-128"/>
              <a:ea typeface="メイリオ" panose="020B0604030504040204" pitchFamily="50" charset="-128"/>
            </a:endParaRPr>
          </a:p>
          <a:p>
            <a:endParaRPr lang="en-US" altLang="ja-JP"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72417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841913" y="3491883"/>
            <a:ext cx="8423564" cy="498764"/>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j-ea"/>
              <a:ea typeface="+mj-ea"/>
            </a:endParaRPr>
          </a:p>
        </p:txBody>
      </p:sp>
      <p:sp>
        <p:nvSpPr>
          <p:cNvPr id="3" name="タイトル 2"/>
          <p:cNvSpPr>
            <a:spLocks noGrp="1"/>
          </p:cNvSpPr>
          <p:nvPr>
            <p:ph type="title"/>
          </p:nvPr>
        </p:nvSpPr>
        <p:spPr>
          <a:xfrm>
            <a:off x="657323" y="1079198"/>
            <a:ext cx="6505477" cy="776502"/>
          </a:xfrm>
        </p:spPr>
        <p:txBody>
          <a:bodyPr>
            <a:normAutofit/>
          </a:bodyPr>
          <a:lstStyle/>
          <a:p>
            <a:r>
              <a:rPr kumimoji="1" lang="ja-JP" altLang="en-US" b="1" u="sng" dirty="0" smtClean="0"/>
              <a:t>負担限度額認定</a:t>
            </a:r>
            <a:r>
              <a:rPr kumimoji="1" lang="ja-JP" altLang="en-US" sz="3600" u="sng" dirty="0" smtClean="0"/>
              <a:t>について</a:t>
            </a:r>
            <a:endParaRPr kumimoji="1" lang="ja-JP" altLang="en-US" u="sng" dirty="0"/>
          </a:p>
        </p:txBody>
      </p:sp>
      <p:sp>
        <p:nvSpPr>
          <p:cNvPr id="2" name="テキスト ボックス 1"/>
          <p:cNvSpPr txBox="1"/>
          <p:nvPr/>
        </p:nvSpPr>
        <p:spPr>
          <a:xfrm>
            <a:off x="657323" y="2445147"/>
            <a:ext cx="10336727" cy="2246769"/>
          </a:xfrm>
          <a:prstGeom prst="rect">
            <a:avLst/>
          </a:prstGeom>
          <a:noFill/>
        </p:spPr>
        <p:txBody>
          <a:bodyPr wrap="square" rtlCol="0">
            <a:spAutoFit/>
          </a:bodyPr>
          <a:lstStyle/>
          <a:p>
            <a:r>
              <a:rPr kumimoji="1" lang="ja-JP" altLang="en-US" sz="2800" dirty="0" smtClean="0">
                <a:latin typeface="+mj-ea"/>
                <a:ea typeface="+mj-ea"/>
              </a:rPr>
              <a:t>〇</a:t>
            </a:r>
            <a:r>
              <a:rPr kumimoji="1" lang="ja-JP" altLang="en-US" sz="2800" b="1" u="sng" dirty="0" smtClean="0">
                <a:latin typeface="+mj-ea"/>
                <a:ea typeface="+mj-ea"/>
              </a:rPr>
              <a:t>低所得の人</a:t>
            </a:r>
            <a:r>
              <a:rPr kumimoji="1" lang="ja-JP" altLang="en-US" sz="2800" dirty="0" smtClean="0">
                <a:latin typeface="+mj-ea"/>
                <a:ea typeface="+mj-ea"/>
              </a:rPr>
              <a:t>が経済的理由で介護保険施設が利用できないことが</a:t>
            </a:r>
            <a:endParaRPr kumimoji="1" lang="en-US" altLang="ja-JP" sz="2800" dirty="0" smtClean="0">
              <a:latin typeface="+mj-ea"/>
              <a:ea typeface="+mj-ea"/>
            </a:endParaRPr>
          </a:p>
          <a:p>
            <a:r>
              <a:rPr kumimoji="1" lang="ja-JP" altLang="en-US" sz="2800" dirty="0" smtClean="0">
                <a:latin typeface="+mj-ea"/>
                <a:ea typeface="+mj-ea"/>
              </a:rPr>
              <a:t>　ないよう、申請して認められた場合は、居住費等・食費は負担限度</a:t>
            </a:r>
            <a:endParaRPr kumimoji="1" lang="en-US" altLang="ja-JP" sz="2800" dirty="0" smtClean="0">
              <a:latin typeface="+mj-ea"/>
              <a:ea typeface="+mj-ea"/>
            </a:endParaRPr>
          </a:p>
          <a:p>
            <a:r>
              <a:rPr lang="ja-JP" altLang="en-US" sz="2800" dirty="0">
                <a:latin typeface="+mj-ea"/>
                <a:ea typeface="+mj-ea"/>
              </a:rPr>
              <a:t>　</a:t>
            </a:r>
            <a:r>
              <a:rPr kumimoji="1" lang="ja-JP" altLang="en-US" sz="2800" dirty="0" smtClean="0">
                <a:latin typeface="+mj-ea"/>
                <a:ea typeface="+mj-ea"/>
              </a:rPr>
              <a:t>までの負担になります。</a:t>
            </a:r>
            <a:endParaRPr kumimoji="1" lang="en-US" altLang="ja-JP" sz="2800" dirty="0" smtClean="0">
              <a:latin typeface="+mj-ea"/>
              <a:ea typeface="+mj-ea"/>
            </a:endParaRPr>
          </a:p>
          <a:p>
            <a:r>
              <a:rPr lang="ja-JP" altLang="en-US" sz="2800" dirty="0">
                <a:latin typeface="+mj-ea"/>
                <a:ea typeface="+mj-ea"/>
              </a:rPr>
              <a:t>　</a:t>
            </a:r>
            <a:r>
              <a:rPr kumimoji="1" lang="ja-JP" altLang="en-US" sz="2800" dirty="0" smtClean="0">
                <a:latin typeface="+mj-ea"/>
                <a:ea typeface="+mj-ea"/>
              </a:rPr>
              <a:t>超えた分は介護保険の</a:t>
            </a:r>
            <a:r>
              <a:rPr kumimoji="1" lang="ja-JP" altLang="en-US" sz="2800" b="1" u="sng" dirty="0" smtClean="0">
                <a:latin typeface="+mj-ea"/>
                <a:ea typeface="+mj-ea"/>
              </a:rPr>
              <a:t>「特定入所者介護サービス費」</a:t>
            </a:r>
            <a:r>
              <a:rPr kumimoji="1" lang="ja-JP" altLang="en-US" sz="2800" dirty="0" smtClean="0">
                <a:latin typeface="+mj-ea"/>
                <a:ea typeface="+mj-ea"/>
              </a:rPr>
              <a:t>で</a:t>
            </a:r>
            <a:r>
              <a:rPr kumimoji="1" lang="ja-JP" altLang="en-US" sz="2800" dirty="0" err="1" smtClean="0">
                <a:latin typeface="+mj-ea"/>
                <a:ea typeface="+mj-ea"/>
              </a:rPr>
              <a:t>ま</a:t>
            </a:r>
            <a:r>
              <a:rPr kumimoji="1" lang="ja-JP" altLang="en-US" sz="2800" dirty="0" smtClean="0">
                <a:latin typeface="+mj-ea"/>
                <a:ea typeface="+mj-ea"/>
              </a:rPr>
              <a:t>かなわ</a:t>
            </a:r>
            <a:endParaRPr kumimoji="1" lang="en-US" altLang="ja-JP" sz="2800" dirty="0" smtClean="0">
              <a:latin typeface="+mj-ea"/>
              <a:ea typeface="+mj-ea"/>
            </a:endParaRPr>
          </a:p>
          <a:p>
            <a:r>
              <a:rPr lang="ja-JP" altLang="en-US" sz="2800" dirty="0">
                <a:latin typeface="+mj-ea"/>
                <a:ea typeface="+mj-ea"/>
              </a:rPr>
              <a:t>　</a:t>
            </a:r>
            <a:r>
              <a:rPr kumimoji="1" lang="ja-JP" altLang="en-US" sz="2800" dirty="0" smtClean="0">
                <a:latin typeface="+mj-ea"/>
                <a:ea typeface="+mj-ea"/>
              </a:rPr>
              <a:t>れます。</a:t>
            </a:r>
            <a:endParaRPr kumimoji="1" lang="en-US" altLang="ja-JP" sz="2800" dirty="0" smtClean="0">
              <a:latin typeface="+mj-ea"/>
              <a:ea typeface="+mj-ea"/>
            </a:endParaRPr>
          </a:p>
        </p:txBody>
      </p:sp>
    </p:spTree>
    <p:extLst>
      <p:ext uri="{BB962C8B-B14F-4D97-AF65-F5344CB8AC3E}">
        <p14:creationId xmlns:p14="http://schemas.microsoft.com/office/powerpoint/2010/main" val="36534903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オーガニック">
  <a:themeElements>
    <a:clrScheme name="オーガニック">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オーガニック">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3349</TotalTime>
  <Words>3683</Words>
  <Application>Microsoft Office PowerPoint</Application>
  <PresentationFormat>ワイド画面</PresentationFormat>
  <Paragraphs>343</Paragraphs>
  <Slides>21</Slides>
  <Notes>21</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21</vt:i4>
      </vt:variant>
    </vt:vector>
  </HeadingPairs>
  <TitlesOfParts>
    <vt:vector size="33" baseType="lpstr">
      <vt:lpstr>HGS明朝B</vt:lpstr>
      <vt:lpstr>ＭＳ Ｐゴシック</vt:lpstr>
      <vt:lpstr>ＭＳ Ｐ明朝</vt:lpstr>
      <vt:lpstr>UD デジタル 教科書体 NK-B</vt:lpstr>
      <vt:lpstr>UD デジタル 教科書体 NK-R</vt:lpstr>
      <vt:lpstr>UD デジタル 教科書体 NP-B</vt:lpstr>
      <vt:lpstr>メイリオ</vt:lpstr>
      <vt:lpstr>游ゴシック</vt:lpstr>
      <vt:lpstr>游ゴシック Medium</vt:lpstr>
      <vt:lpstr>Arial</vt:lpstr>
      <vt:lpstr>Garamond</vt:lpstr>
      <vt:lpstr>オーガニック</vt:lpstr>
      <vt:lpstr>令和５年度 地域密着型事業所 集団指導講習</vt:lpstr>
      <vt:lpstr>介護保険制度改正について</vt:lpstr>
      <vt:lpstr>BCPの作成について</vt:lpstr>
      <vt:lpstr>変更届について</vt:lpstr>
      <vt:lpstr>軽度者にかかる指定居宅（介護予防）福祉用具貸与の例外給付確認書の申請について</vt:lpstr>
      <vt:lpstr>軽度者にかかる指定居宅（介護護予防）福祉用具貸与の例外給付確認書の申請について</vt:lpstr>
      <vt:lpstr>PowerPoint プレゼンテーション</vt:lpstr>
      <vt:lpstr>PowerPoint プレゼンテーション</vt:lpstr>
      <vt:lpstr>負担限度額認定について</vt:lpstr>
      <vt:lpstr>負担限度額認定について</vt:lpstr>
      <vt:lpstr>負担限度額認定について</vt:lpstr>
      <vt:lpstr>負担限度額認定について</vt:lpstr>
      <vt:lpstr>負担限度額認定について</vt:lpstr>
      <vt:lpstr>第三者求償事務について</vt:lpstr>
      <vt:lpstr>第三者求償事務について</vt:lpstr>
      <vt:lpstr>第三者求償事務について</vt:lpstr>
      <vt:lpstr>事故報告について</vt:lpstr>
      <vt:lpstr>介護人材確保事業</vt:lpstr>
      <vt:lpstr>外国人介護職員受け入れセミナーの開催</vt:lpstr>
      <vt:lpstr>介護職員初任者研修受講料の補助</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よくある質問</dc:title>
  <dc:creator>Windows ユーザー</dc:creator>
  <cp:lastModifiedBy>test</cp:lastModifiedBy>
  <cp:revision>208</cp:revision>
  <cp:lastPrinted>2021-09-14T00:44:29Z</cp:lastPrinted>
  <dcterms:created xsi:type="dcterms:W3CDTF">2021-08-24T00:24:28Z</dcterms:created>
  <dcterms:modified xsi:type="dcterms:W3CDTF">2023-10-10T03:06:07Z</dcterms:modified>
</cp:coreProperties>
</file>