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commentAuthors+xml" PartName="/ppt/commentAuthors.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2" r:id="rId4"/>
    <p:sldId id="259" r:id="rId5"/>
  </p:sldIdLst>
  <p:sldSz cx="6858000" cy="9906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204" userDrawn="1">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0" clrIdx="0">
    <p:extLst>
      <p:ext uri="{19B8F6BF-5375-455C-9EA6-DF929625EA0E}">
        <p15:presenceInfo xmlns:p15="http://schemas.microsoft.com/office/powerpoint/2012/main" userId="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41" autoAdjust="0"/>
    <p:restoredTop sz="96357" autoAdjust="0"/>
  </p:normalViewPr>
  <p:slideViewPr>
    <p:cSldViewPr snapToGrid="0">
      <p:cViewPr varScale="1">
        <p:scale>
          <a:sx n="77" d="100"/>
          <a:sy n="77" d="100"/>
        </p:scale>
        <p:origin x="3162" y="102"/>
      </p:cViewPr>
      <p:guideLst>
        <p:guide orient="horz" pos="6204"/>
        <p:guide pos="2160"/>
      </p:guideLst>
    </p:cSldViewPr>
  </p:slideViewPr>
  <p:notesTextViewPr>
    <p:cViewPr>
      <p:scale>
        <a:sx n="1" d="1"/>
        <a:sy n="1" d="1"/>
      </p:scale>
      <p:origin x="0" y="0"/>
    </p:cViewPr>
  </p:notesText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tableStyles.xml" Type="http://schemas.openxmlformats.org/officeDocument/2006/relationships/tableStyles"/><Relationship Id="rId2" Target="slides/slide1.xml" Type="http://schemas.openxmlformats.org/officeDocument/2006/relationships/slide"/><Relationship Id="rId3" Target="slides/slide2.xml" Type="http://schemas.openxmlformats.org/officeDocument/2006/relationships/slide"/><Relationship Id="rId4" Target="slides/slide3.xml" Type="http://schemas.openxmlformats.org/officeDocument/2006/relationships/slide"/><Relationship Id="rId5" Target="slides/slide4.xml" Type="http://schemas.openxmlformats.org/officeDocument/2006/relationships/slide"/><Relationship Id="rId6" Target="commentAuthors.xml" Type="http://schemas.openxmlformats.org/officeDocument/2006/relationships/commentAuthors"/><Relationship Id="rId7" Target="presProps.xml" Type="http://schemas.openxmlformats.org/officeDocument/2006/relationships/presProps"/><Relationship Id="rId8" Target="viewProps.xml" Type="http://schemas.openxmlformats.org/officeDocument/2006/relationships/viewProps"/><Relationship Id="rId9" Target="theme/theme1.xml" Type="http://schemas.openxmlformats.org/officeDocument/2006/relationships/them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857250" y="1621191"/>
            <a:ext cx="5143500" cy="3448756"/>
          </a:xfrm>
        </p:spPr>
        <p:txBody>
          <a:bodyPr anchor="b"/>
          <a:lstStyle>
            <a:lvl1pPr algn="ctr">
              <a:defRPr sz="3375"/>
            </a:lvl1pPr>
          </a:lstStyle>
          <a:p>
            <a:r>
              <a:rPr kumimoji="1" lang="ja-JP" altLang="en-US"/>
              <a:t>マスター タイトルの書式設定</a:t>
            </a:r>
          </a:p>
        </p:txBody>
      </p:sp>
      <p:sp>
        <p:nvSpPr>
          <p:cNvPr id="3" name="サブタイトル 2"/>
          <p:cNvSpPr>
            <a:spLocks noGrp="1"/>
          </p:cNvSpPr>
          <p:nvPr>
            <p:ph type="subTitle" idx="1"/>
          </p:nvPr>
        </p:nvSpPr>
        <p:spPr>
          <a:xfrm>
            <a:off x="857250" y="5202944"/>
            <a:ext cx="5143500" cy="2391656"/>
          </a:xfrm>
        </p:spPr>
        <p:txBody>
          <a:bodyPr/>
          <a:lstStyle>
            <a:lvl1pPr marL="0" indent="0" algn="ctr">
              <a:buNone/>
              <a:defRPr sz="1350"/>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86055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2405787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4907756" y="527403"/>
            <a:ext cx="1478756" cy="839487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71487" y="527403"/>
            <a:ext cx="4350544" cy="839487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350940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1241791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467916" y="2469622"/>
            <a:ext cx="5915025" cy="4120620"/>
          </a:xfrm>
        </p:spPr>
        <p:txBody>
          <a:bodyPr anchor="b"/>
          <a:lstStyle>
            <a:lvl1pPr>
              <a:defRPr sz="3375"/>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7916" y="6629225"/>
            <a:ext cx="5915025" cy="2166937"/>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798271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71488"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3471863" y="2637014"/>
            <a:ext cx="2914650" cy="6285266"/>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3105872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527404"/>
            <a:ext cx="5915025" cy="1914702"/>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2381" y="2428347"/>
            <a:ext cx="2901255"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72381" y="3618442"/>
            <a:ext cx="2901255"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471863" y="2428347"/>
            <a:ext cx="2915543" cy="1190095"/>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471863" y="3618442"/>
            <a:ext cx="2915543" cy="5322183"/>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1557524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4136623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1143435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コンテンツ プレースホルダー 2"/>
          <p:cNvSpPr>
            <a:spLocks noGrp="1"/>
          </p:cNvSpPr>
          <p:nvPr>
            <p:ph idx="1"/>
          </p:nvPr>
        </p:nvSpPr>
        <p:spPr>
          <a:xfrm>
            <a:off x="2915543" y="1426281"/>
            <a:ext cx="3471863" cy="7039681"/>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1332609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472381" y="660400"/>
            <a:ext cx="2211883" cy="2311400"/>
          </a:xfrm>
        </p:spPr>
        <p:txBody>
          <a:bodyPr anchor="b"/>
          <a:lstStyle>
            <a:lvl1pPr>
              <a:defRPr sz="1800"/>
            </a:lvl1pPr>
          </a:lstStyle>
          <a:p>
            <a:r>
              <a:rPr kumimoji="1" lang="ja-JP" altLang="en-US"/>
              <a:t>マスター タイトルの書式設定</a:t>
            </a:r>
          </a:p>
        </p:txBody>
      </p:sp>
      <p:sp>
        <p:nvSpPr>
          <p:cNvPr id="3" name="図プレースホルダー 2"/>
          <p:cNvSpPr>
            <a:spLocks noGrp="1"/>
          </p:cNvSpPr>
          <p:nvPr>
            <p:ph type="pic" idx="1"/>
          </p:nvPr>
        </p:nvSpPr>
        <p:spPr>
          <a:xfrm>
            <a:off x="2915543" y="1426281"/>
            <a:ext cx="3471863" cy="7039681"/>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endParaRPr kumimoji="1" lang="ja-JP" altLang="en-US"/>
          </a:p>
        </p:txBody>
      </p:sp>
      <p:sp>
        <p:nvSpPr>
          <p:cNvPr id="4" name="テキスト プレースホルダー 3"/>
          <p:cNvSpPr>
            <a:spLocks noGrp="1"/>
          </p:cNvSpPr>
          <p:nvPr>
            <p:ph type="body" sz="half" idx="2"/>
          </p:nvPr>
        </p:nvSpPr>
        <p:spPr>
          <a:xfrm>
            <a:off x="472381" y="2971800"/>
            <a:ext cx="2211883" cy="5505627"/>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C2F9B4C4-765E-4666-B6D9-37ACBFE3430D}" type="datetimeFigureOut">
              <a:rPr kumimoji="1" lang="ja-JP" altLang="en-US" smtClean="0"/>
              <a:t>2026/5/8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489321438"/>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71488" y="527404"/>
            <a:ext cx="5915025" cy="1914702"/>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71488" y="9181395"/>
            <a:ext cx="1543050" cy="527403"/>
          </a:xfrm>
          <a:prstGeom prst="rect">
            <a:avLst/>
          </a:prstGeom>
        </p:spPr>
        <p:txBody>
          <a:bodyPr vert="horz" lIns="91440" tIns="45720" rIns="91440" bIns="45720" rtlCol="0" anchor="ctr"/>
          <a:lstStyle>
            <a:lvl1pPr algn="l">
              <a:defRPr sz="675">
                <a:solidFill>
                  <a:schemeClr val="tx1">
                    <a:tint val="75000"/>
                  </a:schemeClr>
                </a:solidFill>
              </a:defRPr>
            </a:lvl1pPr>
          </a:lstStyle>
          <a:p>
            <a:fld id="{C2F9B4C4-765E-4666-B6D9-37ACBFE3430D}" type="datetimeFigureOut">
              <a:rPr kumimoji="1" lang="ja-JP" altLang="en-US" smtClean="0"/>
              <a:t>2026/5/8</a:t>
            </a:fld>
            <a:endParaRPr kumimoji="1" lang="ja-JP" altLang="en-US"/>
          </a:p>
        </p:txBody>
      </p:sp>
      <p:sp>
        <p:nvSpPr>
          <p:cNvPr id="5" name="フッター プレースホルダー 4"/>
          <p:cNvSpPr>
            <a:spLocks noGrp="1"/>
          </p:cNvSpPr>
          <p:nvPr>
            <p:ph type="ftr" sz="quarter" idx="3"/>
          </p:nvPr>
        </p:nvSpPr>
        <p:spPr>
          <a:xfrm>
            <a:off x="2271713" y="9181395"/>
            <a:ext cx="2314575" cy="527403"/>
          </a:xfrm>
          <a:prstGeom prst="rect">
            <a:avLst/>
          </a:prstGeom>
        </p:spPr>
        <p:txBody>
          <a:bodyPr vert="horz" lIns="91440" tIns="45720" rIns="91440" bIns="45720" rtlCol="0" anchor="ctr"/>
          <a:lstStyle>
            <a:lvl1pPr algn="ctr">
              <a:defRPr sz="675">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843463" y="9181395"/>
            <a:ext cx="1543050" cy="527403"/>
          </a:xfrm>
          <a:prstGeom prst="rect">
            <a:avLst/>
          </a:prstGeom>
        </p:spPr>
        <p:txBody>
          <a:bodyPr vert="horz" lIns="91440" tIns="45720" rIns="91440" bIns="45720" rtlCol="0" anchor="ctr"/>
          <a:lstStyle>
            <a:lvl1pPr algn="r">
              <a:defRPr sz="675">
                <a:solidFill>
                  <a:schemeClr val="tx1">
                    <a:tint val="75000"/>
                  </a:schemeClr>
                </a:solidFill>
              </a:defRPr>
            </a:lvl1pPr>
          </a:lstStyle>
          <a:p>
            <a:fld id="{43BCBC9C-3A60-4FF1-9C31-59A8613C11B9}" type="slidenum">
              <a:rPr kumimoji="1" lang="ja-JP" altLang="en-US" smtClean="0"/>
              <a:t>‹#›</a:t>
            </a:fld>
            <a:endParaRPr kumimoji="1" lang="ja-JP" altLang="en-US"/>
          </a:p>
        </p:txBody>
      </p:sp>
    </p:spTree>
    <p:extLst>
      <p:ext uri="{BB962C8B-B14F-4D97-AF65-F5344CB8AC3E}">
        <p14:creationId xmlns:p14="http://schemas.microsoft.com/office/powerpoint/2010/main" val="7398467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514350" rtl="0" eaLnBrk="1" latinLnBrk="0" hangingPunct="1">
        <a:lnSpc>
          <a:spcPct val="90000"/>
        </a:lnSpc>
        <a:spcBef>
          <a:spcPct val="0"/>
        </a:spcBef>
        <a:buNone/>
        <a:defRPr kumimoji="1" sz="2475" kern="1200">
          <a:solidFill>
            <a:schemeClr val="tx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panose="020B0604020202020204" pitchFamily="34" charset="0"/>
        <a:buChar char="•"/>
        <a:defRPr kumimoji="1" sz="1575" kern="1200">
          <a:solidFill>
            <a:schemeClr val="tx1"/>
          </a:solidFill>
          <a:latin typeface="+mn-lt"/>
          <a:ea typeface="+mn-ea"/>
          <a:cs typeface="+mn-cs"/>
        </a:defRPr>
      </a:lvl1pPr>
      <a:lvl2pPr marL="385763" indent="-128588" algn="l" defTabSz="514350" rtl="0" eaLnBrk="1" latinLnBrk="0" hangingPunct="1">
        <a:lnSpc>
          <a:spcPct val="90000"/>
        </a:lnSpc>
        <a:spcBef>
          <a:spcPts val="281"/>
        </a:spcBef>
        <a:buFont typeface="Arial" panose="020B0604020202020204" pitchFamily="34" charset="0"/>
        <a:buChar char="•"/>
        <a:defRPr kumimoji="1" sz="1350" kern="1200">
          <a:solidFill>
            <a:schemeClr val="tx1"/>
          </a:solidFill>
          <a:latin typeface="+mn-lt"/>
          <a:ea typeface="+mn-ea"/>
          <a:cs typeface="+mn-cs"/>
        </a:defRPr>
      </a:lvl2pPr>
      <a:lvl3pPr marL="642938" indent="-128588" algn="l" defTabSz="514350" rtl="0" eaLnBrk="1" latinLnBrk="0" hangingPunct="1">
        <a:lnSpc>
          <a:spcPct val="90000"/>
        </a:lnSpc>
        <a:spcBef>
          <a:spcPts val="281"/>
        </a:spcBef>
        <a:buFont typeface="Arial" panose="020B0604020202020204" pitchFamily="34" charset="0"/>
        <a:buChar char="•"/>
        <a:defRPr kumimoji="1" sz="1125" kern="1200">
          <a:solidFill>
            <a:schemeClr val="tx1"/>
          </a:solidFill>
          <a:latin typeface="+mn-lt"/>
          <a:ea typeface="+mn-ea"/>
          <a:cs typeface="+mn-cs"/>
        </a:defRPr>
      </a:lvl3pPr>
      <a:lvl4pPr marL="9001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panose="020B0604020202020204" pitchFamily="34" charset="0"/>
        <a:buChar char="•"/>
        <a:defRPr kumimoji="1" sz="1013" kern="1200">
          <a:solidFill>
            <a:schemeClr val="tx1"/>
          </a:solidFill>
          <a:latin typeface="+mn-lt"/>
          <a:ea typeface="+mn-ea"/>
          <a:cs typeface="+mn-cs"/>
        </a:defRPr>
      </a:lvl9pPr>
    </p:bodyStyle>
    <p:otherStyle>
      <a:defPPr>
        <a:defRPr lang="ja-JP"/>
      </a:defPPr>
      <a:lvl1pPr marL="0" algn="l" defTabSz="514350" rtl="0" eaLnBrk="1" latinLnBrk="0" hangingPunct="1">
        <a:defRPr kumimoji="1" sz="1013" kern="1200">
          <a:solidFill>
            <a:schemeClr val="tx1"/>
          </a:solidFill>
          <a:latin typeface="+mn-lt"/>
          <a:ea typeface="+mn-ea"/>
          <a:cs typeface="+mn-cs"/>
        </a:defRPr>
      </a:lvl1pPr>
      <a:lvl2pPr marL="257175" algn="l" defTabSz="514350" rtl="0" eaLnBrk="1" latinLnBrk="0" hangingPunct="1">
        <a:defRPr kumimoji="1" sz="1013" kern="1200">
          <a:solidFill>
            <a:schemeClr val="tx1"/>
          </a:solidFill>
          <a:latin typeface="+mn-lt"/>
          <a:ea typeface="+mn-ea"/>
          <a:cs typeface="+mn-cs"/>
        </a:defRPr>
      </a:lvl2pPr>
      <a:lvl3pPr marL="514350" algn="l" defTabSz="514350" rtl="0" eaLnBrk="1" latinLnBrk="0" hangingPunct="1">
        <a:defRPr kumimoji="1" sz="1013" kern="1200">
          <a:solidFill>
            <a:schemeClr val="tx1"/>
          </a:solidFill>
          <a:latin typeface="+mn-lt"/>
          <a:ea typeface="+mn-ea"/>
          <a:cs typeface="+mn-cs"/>
        </a:defRPr>
      </a:lvl3pPr>
      <a:lvl4pPr marL="771525" algn="l" defTabSz="514350" rtl="0" eaLnBrk="1" latinLnBrk="0" hangingPunct="1">
        <a:defRPr kumimoji="1" sz="1013" kern="1200">
          <a:solidFill>
            <a:schemeClr val="tx1"/>
          </a:solidFill>
          <a:latin typeface="+mn-lt"/>
          <a:ea typeface="+mn-ea"/>
          <a:cs typeface="+mn-cs"/>
        </a:defRPr>
      </a:lvl4pPr>
      <a:lvl5pPr marL="1028700" algn="l" defTabSz="514350" rtl="0" eaLnBrk="1" latinLnBrk="0" hangingPunct="1">
        <a:defRPr kumimoji="1" sz="1013" kern="1200">
          <a:solidFill>
            <a:schemeClr val="tx1"/>
          </a:solidFill>
          <a:latin typeface="+mn-lt"/>
          <a:ea typeface="+mn-ea"/>
          <a:cs typeface="+mn-cs"/>
        </a:defRPr>
      </a:lvl5pPr>
      <a:lvl6pPr marL="1285875" algn="l" defTabSz="514350" rtl="0" eaLnBrk="1" latinLnBrk="0" hangingPunct="1">
        <a:defRPr kumimoji="1" sz="1013" kern="1200">
          <a:solidFill>
            <a:schemeClr val="tx1"/>
          </a:solidFill>
          <a:latin typeface="+mn-lt"/>
          <a:ea typeface="+mn-ea"/>
          <a:cs typeface="+mn-cs"/>
        </a:defRPr>
      </a:lvl6pPr>
      <a:lvl7pPr marL="1543050" algn="l" defTabSz="514350" rtl="0" eaLnBrk="1" latinLnBrk="0" hangingPunct="1">
        <a:defRPr kumimoji="1" sz="1013" kern="1200">
          <a:solidFill>
            <a:schemeClr val="tx1"/>
          </a:solidFill>
          <a:latin typeface="+mn-lt"/>
          <a:ea typeface="+mn-ea"/>
          <a:cs typeface="+mn-cs"/>
        </a:defRPr>
      </a:lvl7pPr>
      <a:lvl8pPr marL="1800225" algn="l" defTabSz="514350" rtl="0" eaLnBrk="1" latinLnBrk="0" hangingPunct="1">
        <a:defRPr kumimoji="1" sz="1013" kern="1200">
          <a:solidFill>
            <a:schemeClr val="tx1"/>
          </a:solidFill>
          <a:latin typeface="+mn-lt"/>
          <a:ea typeface="+mn-ea"/>
          <a:cs typeface="+mn-cs"/>
        </a:defRPr>
      </a:lvl8pPr>
      <a:lvl9pPr marL="2057400" algn="l" defTabSz="514350" rtl="0" eaLnBrk="1" latinLnBrk="0" hangingPunct="1">
        <a:defRPr kumimoji="1" sz="101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2.xml" Type="http://schemas.openxmlformats.org/officeDocument/2006/relationships/slideLayout"/><Relationship Id="rId2" Target="https://twitter.com/freeillust" TargetMode="External" Type="http://schemas.openxmlformats.org/officeDocument/2006/relationships/hyperlink"/><Relationship Id="rId3" Target="../media/image1.png" Type="http://schemas.openxmlformats.org/officeDocument/2006/relationships/image"/><Relationship Id="rId4" Target="../media/image2.png" Type="http://schemas.openxmlformats.org/officeDocument/2006/relationships/image"/><Relationship Id="rId5" Target="../media/image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 Id="rId4" Target="../media/image6.pn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角丸四角形 13"/>
          <p:cNvSpPr/>
          <p:nvPr/>
        </p:nvSpPr>
        <p:spPr>
          <a:xfrm>
            <a:off x="541371" y="3019280"/>
            <a:ext cx="3006406" cy="269369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　講義やＤＶＤをみて認知症について正しく理解し、認知症の方やそのご家族が安心して地域で暮らしていけるよう、対応の仕方を学びます。どなたでも参加できます。</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小学校や学童保育、公民館まつりや地域のイベントなどで、子ども向けの講座も開催しています</a:t>
            </a:r>
            <a:r>
              <a:rPr lang="ja-JP" altLang="en-US" sz="1200" dirty="0">
                <a:latin typeface="UD デジタル 教科書体 N-B" panose="02020700000000000000" pitchFamily="17" charset="-128"/>
                <a:ea typeface="UD デジタル 教科書体 N-B" panose="02020700000000000000" pitchFamily="17" charset="-128"/>
              </a:rPr>
              <a:t>（地域によって開催時期などが異なります）</a:t>
            </a:r>
            <a:r>
              <a:rPr lang="ja-JP" altLang="en-US" sz="1400" dirty="0">
                <a:latin typeface="UD デジタル 教科書体 N-B" panose="02020700000000000000" pitchFamily="17" charset="-128"/>
                <a:ea typeface="UD デジタル 教科書体 N-B" panose="02020700000000000000" pitchFamily="17" charset="-128"/>
              </a:rPr>
              <a:t>。</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30" name="角丸四角形 29"/>
          <p:cNvSpPr/>
          <p:nvPr/>
        </p:nvSpPr>
        <p:spPr>
          <a:xfrm>
            <a:off x="3666701" y="2991050"/>
            <a:ext cx="3014072" cy="2689441"/>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すでに認知症サポーター養成講座を</a:t>
            </a:r>
            <a:r>
              <a:rPr lang="ja-JP" altLang="en-US" sz="1400" u="sng" dirty="0">
                <a:latin typeface="UD デジタル 教科書体 N-B" panose="02020700000000000000" pitchFamily="17" charset="-128"/>
                <a:ea typeface="UD デジタル 教科書体 N-B" panose="02020700000000000000" pitchFamily="17" charset="-128"/>
              </a:rPr>
              <a:t>受講済みの方</a:t>
            </a:r>
            <a:r>
              <a:rPr lang="ja-JP" altLang="en-US" sz="1400" dirty="0">
                <a:latin typeface="UD デジタル 教科書体 N-B" panose="02020700000000000000" pitchFamily="17" charset="-128"/>
                <a:ea typeface="UD デジタル 教科書体 N-B" panose="02020700000000000000" pitchFamily="17" charset="-128"/>
              </a:rPr>
              <a:t>が対象です。</a:t>
            </a:r>
            <a:endParaRPr lang="en-US" altLang="ja-JP" sz="1400" dirty="0">
              <a:latin typeface="UD デジタル 教科書体 N-B" panose="02020700000000000000" pitchFamily="17" charset="-128"/>
              <a:ea typeface="UD デジタル 教科書体 N-B" panose="02020700000000000000" pitchFamily="17" charset="-128"/>
            </a:endParaRPr>
          </a:p>
          <a:p>
            <a:endParaRPr lang="en-US"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・認知症の人と一緒にスポーツ</a:t>
            </a:r>
            <a:endParaRPr lang="en-US"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　や音楽を楽しみたい</a:t>
            </a:r>
            <a:endParaRPr lang="en-US"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・話し相手として活動したい</a:t>
            </a:r>
            <a:endParaRPr lang="en-US"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・ゴミ出しやお出かけの際の声かけ</a:t>
            </a:r>
            <a:endParaRPr lang="en-US" altLang="ja-JP" sz="12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　ならできる等</a:t>
            </a:r>
            <a:endParaRPr lang="en-US" altLang="ja-JP" sz="1200" dirty="0">
              <a:latin typeface="UD デジタル 教科書体 N-B" panose="02020700000000000000" pitchFamily="17" charset="-128"/>
              <a:ea typeface="UD デジタル 教科書体 N-B" panose="02020700000000000000" pitchFamily="17" charset="-128"/>
            </a:endParaRPr>
          </a:p>
          <a:p>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支援のための知識を学びます。</a:t>
            </a:r>
            <a:endParaRPr lang="en-US" altLang="ja-JP" sz="1400" dirty="0">
              <a:latin typeface="UD デジタル 教科書体 N-B" panose="02020700000000000000" pitchFamily="17" charset="-128"/>
              <a:ea typeface="UD デジタル 教科書体 N-B" panose="02020700000000000000" pitchFamily="17" charset="-128"/>
            </a:endParaRPr>
          </a:p>
          <a:p>
            <a:endParaRPr kumimoji="1" lang="ja-JP" altLang="en-US" sz="1050" dirty="0">
              <a:latin typeface="UD デジタル 教科書体 N-B" panose="02020700000000000000" pitchFamily="17" charset="-128"/>
              <a:ea typeface="UD デジタル 教科書体 N-B" panose="02020700000000000000" pitchFamily="17" charset="-128"/>
            </a:endParaRPr>
          </a:p>
        </p:txBody>
      </p:sp>
      <p:sp>
        <p:nvSpPr>
          <p:cNvPr id="4" name="テキスト ボックス 3"/>
          <p:cNvSpPr txBox="1"/>
          <p:nvPr/>
        </p:nvSpPr>
        <p:spPr>
          <a:xfrm>
            <a:off x="486196" y="2577647"/>
            <a:ext cx="2855786" cy="338554"/>
          </a:xfrm>
          <a:prstGeom prst="rect">
            <a:avLst/>
          </a:prstGeom>
          <a:solidFill>
            <a:schemeClr val="accent2">
              <a:lumMod val="60000"/>
              <a:lumOff val="40000"/>
            </a:schemeClr>
          </a:solidFill>
        </p:spPr>
        <p:txBody>
          <a:bodyPr wrap="square" rtlCol="0" anchor="ctr">
            <a:spAutoFit/>
          </a:bodyPr>
          <a:lstStyle/>
          <a:p>
            <a:r>
              <a:rPr kumimoji="1" lang="ja-JP" altLang="en-US" sz="1600">
                <a:latin typeface="UD デジタル 教科書体 N-B" panose="02020700000000000000" pitchFamily="17" charset="-128"/>
                <a:ea typeface="UD デジタル 教科書体 N-B" panose="02020700000000000000" pitchFamily="17" charset="-128"/>
              </a:rPr>
              <a:t>認知症サポーター養成</a:t>
            </a:r>
            <a:r>
              <a:rPr kumimoji="1" lang="ja-JP" altLang="en-US" sz="1600" dirty="0">
                <a:latin typeface="UD デジタル 教科書体 N-B" panose="02020700000000000000" pitchFamily="17" charset="-128"/>
                <a:ea typeface="UD デジタル 教科書体 N-B" panose="02020700000000000000" pitchFamily="17" charset="-128"/>
              </a:rPr>
              <a:t>講座　　　　　　　　　</a:t>
            </a:r>
          </a:p>
        </p:txBody>
      </p:sp>
      <p:sp>
        <p:nvSpPr>
          <p:cNvPr id="8" name="テキスト ボックス 7"/>
          <p:cNvSpPr txBox="1"/>
          <p:nvPr/>
        </p:nvSpPr>
        <p:spPr>
          <a:xfrm>
            <a:off x="4105539" y="2613991"/>
            <a:ext cx="2061587" cy="338554"/>
          </a:xfrm>
          <a:prstGeom prst="rect">
            <a:avLst/>
          </a:prstGeom>
          <a:solidFill>
            <a:schemeClr val="accent2">
              <a:lumMod val="60000"/>
              <a:lumOff val="40000"/>
            </a:schemeClr>
          </a:solidFill>
        </p:spPr>
        <p:txBody>
          <a:bodyPr wrap="square" rtlCol="0">
            <a:spAutoFit/>
          </a:bodyPr>
          <a:lstStyle/>
          <a:p>
            <a:r>
              <a:rPr kumimoji="1" lang="ja-JP" altLang="en-US" sz="1600" dirty="0">
                <a:latin typeface="UD デジタル 教科書体 N-B" panose="02020700000000000000" pitchFamily="17" charset="-128"/>
                <a:ea typeface="UD デジタル 教科書体 N-B" panose="02020700000000000000" pitchFamily="17" charset="-128"/>
              </a:rPr>
              <a:t>チームオレンジ研修</a:t>
            </a:r>
          </a:p>
        </p:txBody>
      </p:sp>
      <p:sp>
        <p:nvSpPr>
          <p:cNvPr id="6" name="テキスト ボックス 5"/>
          <p:cNvSpPr txBox="1"/>
          <p:nvPr/>
        </p:nvSpPr>
        <p:spPr>
          <a:xfrm>
            <a:off x="660108" y="488725"/>
            <a:ext cx="5831206" cy="830997"/>
          </a:xfrm>
          <a:prstGeom prst="rect">
            <a:avLst/>
          </a:prstGeom>
          <a:noFill/>
        </p:spPr>
        <p:txBody>
          <a:bodyPr wrap="square" rtlCol="0">
            <a:spAutoFit/>
          </a:bodyPr>
          <a:lstStyle/>
          <a:p>
            <a:pPr algn="ctr"/>
            <a:r>
              <a:rPr lang="ja-JP" altLang="en-US" sz="2400" dirty="0">
                <a:latin typeface="UD デジタル 教科書体 N-B" panose="02020700000000000000" pitchFamily="17" charset="-128"/>
                <a:ea typeface="UD デジタル 教科書体 N-B" panose="02020700000000000000" pitchFamily="17" charset="-128"/>
              </a:rPr>
              <a:t>令和８年度「みんなで知ろう認知症」　　　　　　　事業紹介＆日程表</a:t>
            </a:r>
            <a:endParaRPr lang="en-US" altLang="ja-JP" sz="2400" dirty="0">
              <a:latin typeface="UD デジタル 教科書体 N-B" panose="02020700000000000000" pitchFamily="17" charset="-128"/>
              <a:ea typeface="UD デジタル 教科書体 N-B" panose="02020700000000000000" pitchFamily="17" charset="-128"/>
            </a:endParaRPr>
          </a:p>
        </p:txBody>
      </p:sp>
      <p:pic>
        <p:nvPicPr>
          <p:cNvPr id="37" name="図 36" descr="https://pbs.twimg.com/profile_images/483521637321416704/uLEqMSlf_bigger.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409686" y="1770539"/>
            <a:ext cx="552054" cy="566824"/>
          </a:xfrm>
          <a:prstGeom prst="rect">
            <a:avLst/>
          </a:prstGeom>
          <a:noFill/>
          <a:ln>
            <a:noFill/>
          </a:ln>
        </p:spPr>
      </p:pic>
      <p:pic>
        <p:nvPicPr>
          <p:cNvPr id="5" name="図 4"/>
          <p:cNvPicPr>
            <a:picLocks noChangeAspect="1"/>
          </p:cNvPicPr>
          <p:nvPr/>
        </p:nvPicPr>
        <p:blipFill>
          <a:blip r:embed="rId4"/>
          <a:stretch>
            <a:fillRect/>
          </a:stretch>
        </p:blipFill>
        <p:spPr>
          <a:xfrm>
            <a:off x="3428974" y="4952987"/>
            <a:ext cx="51" cy="25"/>
          </a:xfrm>
          <a:prstGeom prst="rect">
            <a:avLst/>
          </a:prstGeom>
        </p:spPr>
      </p:pic>
      <p:pic>
        <p:nvPicPr>
          <p:cNvPr id="7" name="図 6"/>
          <p:cNvPicPr>
            <a:picLocks noChangeAspect="1"/>
          </p:cNvPicPr>
          <p:nvPr/>
        </p:nvPicPr>
        <p:blipFill>
          <a:blip r:embed="rId4"/>
          <a:stretch>
            <a:fillRect/>
          </a:stretch>
        </p:blipFill>
        <p:spPr>
          <a:xfrm>
            <a:off x="3581374" y="5105387"/>
            <a:ext cx="51" cy="25"/>
          </a:xfrm>
          <a:prstGeom prst="rect">
            <a:avLst/>
          </a:prstGeom>
        </p:spPr>
      </p:pic>
      <p:sp>
        <p:nvSpPr>
          <p:cNvPr id="11" name="円形吹き出し 10"/>
          <p:cNvSpPr/>
          <p:nvPr/>
        </p:nvSpPr>
        <p:spPr>
          <a:xfrm>
            <a:off x="974727" y="1789715"/>
            <a:ext cx="1930579" cy="506565"/>
          </a:xfrm>
          <a:prstGeom prst="wedgeEllipseCallout">
            <a:avLst>
              <a:gd name="adj1" fmla="val -51274"/>
              <a:gd name="adj2" fmla="val 22282"/>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600" dirty="0">
                <a:latin typeface="UD デジタル 教科書体 N-B" panose="02020700000000000000" pitchFamily="17" charset="-128"/>
                <a:ea typeface="UD デジタル 教科書体 N-B" panose="02020700000000000000" pitchFamily="17" charset="-128"/>
              </a:rPr>
              <a:t>初めての方</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16" name="テキスト ボックス 15"/>
          <p:cNvSpPr txBox="1"/>
          <p:nvPr/>
        </p:nvSpPr>
        <p:spPr>
          <a:xfrm>
            <a:off x="254172" y="2298464"/>
            <a:ext cx="975694" cy="276999"/>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ステップ１</a:t>
            </a:r>
          </a:p>
        </p:txBody>
      </p:sp>
      <p:sp>
        <p:nvSpPr>
          <p:cNvPr id="9" name="メモ 8"/>
          <p:cNvSpPr/>
          <p:nvPr/>
        </p:nvSpPr>
        <p:spPr>
          <a:xfrm>
            <a:off x="1693182" y="8739856"/>
            <a:ext cx="3610627" cy="694895"/>
          </a:xfrm>
          <a:prstGeom prst="foldedCorner">
            <a:avLst>
              <a:gd name="adj" fmla="val 34044"/>
            </a:avLst>
          </a:prstGeom>
          <a:ln/>
        </p:spPr>
        <p:style>
          <a:lnRef idx="2">
            <a:schemeClr val="dk1"/>
          </a:lnRef>
          <a:fillRef idx="1">
            <a:schemeClr val="lt1"/>
          </a:fillRef>
          <a:effectRef idx="0">
            <a:schemeClr val="dk1"/>
          </a:effectRef>
          <a:fontRef idx="minor">
            <a:schemeClr val="dk1"/>
          </a:fontRef>
        </p:style>
        <p:txBody>
          <a:bodyPr rtlCol="0" anchor="b"/>
          <a:lstStyle/>
          <a:p>
            <a:pPr algn="ctr"/>
            <a:r>
              <a:rPr lang="ja-JP" altLang="en-US" dirty="0">
                <a:latin typeface="UD デジタル 教科書体 NP-B" panose="02020700000000000000" pitchFamily="18" charset="-128"/>
                <a:ea typeface="UD デジタル 教科書体 NP-B" panose="02020700000000000000" pitchFamily="18" charset="-128"/>
              </a:rPr>
              <a:t>日程は裏面をご覧ください</a:t>
            </a:r>
            <a:endParaRPr lang="en-US" altLang="ja-JP" dirty="0">
              <a:latin typeface="UD デジタル 教科書体 NP-B" panose="02020700000000000000" pitchFamily="18" charset="-128"/>
              <a:ea typeface="UD デジタル 教科書体 NP-B" panose="02020700000000000000" pitchFamily="18" charset="-128"/>
            </a:endParaRPr>
          </a:p>
        </p:txBody>
      </p:sp>
      <p:sp>
        <p:nvSpPr>
          <p:cNvPr id="2" name="フレーム 1"/>
          <p:cNvSpPr/>
          <p:nvPr/>
        </p:nvSpPr>
        <p:spPr>
          <a:xfrm>
            <a:off x="593588" y="190319"/>
            <a:ext cx="5878931" cy="1342399"/>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3" name="テキスト ボックス 22"/>
          <p:cNvSpPr txBox="1"/>
          <p:nvPr/>
        </p:nvSpPr>
        <p:spPr>
          <a:xfrm>
            <a:off x="4079910" y="6413166"/>
            <a:ext cx="2112847" cy="369332"/>
          </a:xfrm>
          <a:prstGeom prst="rect">
            <a:avLst/>
          </a:prstGeom>
          <a:solidFill>
            <a:schemeClr val="accent2">
              <a:lumMod val="60000"/>
              <a:lumOff val="40000"/>
            </a:schemeClr>
          </a:solid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コグニサイズ教室</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4" name="テキスト ボックス 23"/>
          <p:cNvSpPr txBox="1"/>
          <p:nvPr/>
        </p:nvSpPr>
        <p:spPr>
          <a:xfrm>
            <a:off x="1173501" y="6424920"/>
            <a:ext cx="1854373" cy="369332"/>
          </a:xfrm>
          <a:prstGeom prst="rect">
            <a:avLst/>
          </a:prstGeom>
          <a:solidFill>
            <a:schemeClr val="accent2">
              <a:lumMod val="60000"/>
              <a:lumOff val="40000"/>
            </a:schemeClr>
          </a:solid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認知症予防</a:t>
            </a:r>
            <a:r>
              <a:rPr lang="ja-JP" altLang="en-US" dirty="0">
                <a:latin typeface="UD デジタル 教科書体 N-B" panose="02020700000000000000" pitchFamily="17" charset="-128"/>
                <a:ea typeface="UD デジタル 教科書体 N-B" panose="02020700000000000000" pitchFamily="17" charset="-128"/>
              </a:rPr>
              <a:t>教室</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28" name="図形 37" descr="yjimage1KZAH0ET"/>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2032" y="5883337"/>
            <a:ext cx="807358" cy="815274"/>
          </a:xfrm>
          <a:prstGeom prst="rect">
            <a:avLst/>
          </a:prstGeom>
          <a:noFill/>
          <a:ln>
            <a:noFill/>
          </a:ln>
        </p:spPr>
      </p:pic>
      <p:sp>
        <p:nvSpPr>
          <p:cNvPr id="29" name="角丸四角形 28"/>
          <p:cNvSpPr/>
          <p:nvPr/>
        </p:nvSpPr>
        <p:spPr>
          <a:xfrm>
            <a:off x="560260" y="6901110"/>
            <a:ext cx="3263544" cy="160244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kumimoji="1" lang="ja-JP" altLang="en-US" sz="1400" dirty="0">
                <a:latin typeface="UD デジタル 教科書体 N-B" panose="02020700000000000000" pitchFamily="17" charset="-128"/>
                <a:ea typeface="UD デジタル 教科書体 N-B" panose="02020700000000000000" pitchFamily="17" charset="-128"/>
              </a:rPr>
              <a:t>認知症についての知識とコグニサイズについて学びます。</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コグニサイズとは頭とからだを一緒に使い、脳を活性化させる運動です。認知症予防に効果があるといわれています。</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33" name="角丸四角形 32"/>
          <p:cNvSpPr/>
          <p:nvPr/>
        </p:nvSpPr>
        <p:spPr>
          <a:xfrm>
            <a:off x="3979390" y="6981096"/>
            <a:ext cx="2677396" cy="144247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　定期的に地域で開催されていますので、コグニサイズ教室に参加し、頭もからだもこころもスッキリさせましょう。</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40" name="円形吹き出し 39"/>
          <p:cNvSpPr/>
          <p:nvPr/>
        </p:nvSpPr>
        <p:spPr>
          <a:xfrm>
            <a:off x="3950833" y="1647730"/>
            <a:ext cx="2705953" cy="738144"/>
          </a:xfrm>
          <a:prstGeom prst="wedgeEllipseCallout">
            <a:avLst>
              <a:gd name="adj1" fmla="val -55194"/>
              <a:gd name="adj2" fmla="val 1281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sz="1400" dirty="0">
                <a:latin typeface="UD デジタル 教科書体 N-B" panose="02020700000000000000" pitchFamily="17" charset="-128"/>
                <a:ea typeface="UD デジタル 教科書体 N-B" panose="02020700000000000000" pitchFamily="17" charset="-128"/>
              </a:rPr>
              <a:t>特技を活かして、</a:t>
            </a:r>
            <a:endParaRPr lang="en-US" altLang="ja-JP" sz="1400" dirty="0">
              <a:latin typeface="UD デジタル 教科書体 N-B" panose="02020700000000000000" pitchFamily="17" charset="-128"/>
              <a:ea typeface="UD デジタル 教科書体 N-B" panose="02020700000000000000" pitchFamily="17" charset="-128"/>
            </a:endParaRPr>
          </a:p>
          <a:p>
            <a:pPr algn="ctr"/>
            <a:r>
              <a:rPr lang="ja-JP" altLang="en-US" sz="1400" dirty="0">
                <a:latin typeface="UD デジタル 教科書体 N-B" panose="02020700000000000000" pitchFamily="17" charset="-128"/>
                <a:ea typeface="UD デジタル 教科書体 N-B" panose="02020700000000000000" pitchFamily="17" charset="-128"/>
              </a:rPr>
              <a:t>地域で活動したい方</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41" name="テキスト ボックス 40"/>
          <p:cNvSpPr txBox="1"/>
          <p:nvPr/>
        </p:nvSpPr>
        <p:spPr>
          <a:xfrm>
            <a:off x="3231631" y="2373336"/>
            <a:ext cx="975694" cy="276999"/>
          </a:xfrm>
          <a:prstGeom prst="rect">
            <a:avLst/>
          </a:prstGeom>
          <a:noFill/>
        </p:spPr>
        <p:txBody>
          <a:bodyPr wrap="square" rtlCol="0">
            <a:spAutoFit/>
          </a:bodyPr>
          <a:lstStyle/>
          <a:p>
            <a:r>
              <a:rPr kumimoji="1" lang="ja-JP" altLang="en-US" sz="1200" dirty="0">
                <a:latin typeface="UD デジタル 教科書体 N-B" panose="02020700000000000000" pitchFamily="17" charset="-128"/>
                <a:ea typeface="UD デジタル 教科書体 N-B" panose="02020700000000000000" pitchFamily="17" charset="-128"/>
              </a:rPr>
              <a:t>ステップ２</a:t>
            </a:r>
          </a:p>
        </p:txBody>
      </p:sp>
      <p:pic>
        <p:nvPicPr>
          <p:cNvPr id="39" name="図 38" descr="https://pbs.twimg.com/profile_images/483521637321416704/uLEqMSlf_bigger.pn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71750" y="1775817"/>
            <a:ext cx="552054" cy="566824"/>
          </a:xfrm>
          <a:prstGeom prst="rect">
            <a:avLst/>
          </a:prstGeom>
          <a:noFill/>
          <a:ln>
            <a:noFill/>
          </a:ln>
        </p:spPr>
      </p:pic>
    </p:spTree>
    <p:extLst>
      <p:ext uri="{BB962C8B-B14F-4D97-AF65-F5344CB8AC3E}">
        <p14:creationId xmlns:p14="http://schemas.microsoft.com/office/powerpoint/2010/main" val="833968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 1"/>
          <p:cNvGraphicFramePr>
            <a:graphicFrameLocks noGrp="1"/>
          </p:cNvGraphicFramePr>
          <p:nvPr>
            <p:extLst>
              <p:ext uri="{D42A27DB-BD31-4B8C-83A1-F6EECF244321}">
                <p14:modId xmlns:p14="http://schemas.microsoft.com/office/powerpoint/2010/main" val="4089960449"/>
              </p:ext>
            </p:extLst>
          </p:nvPr>
        </p:nvGraphicFramePr>
        <p:xfrm>
          <a:off x="80533" y="918302"/>
          <a:ext cx="6631912" cy="8317277"/>
        </p:xfrm>
        <a:graphic>
          <a:graphicData uri="http://schemas.openxmlformats.org/drawingml/2006/table">
            <a:tbl>
              <a:tblPr firstRow="1" bandRow="1">
                <a:tableStyleId>{5C22544A-7EE6-4342-B048-85BDC9FD1C3A}</a:tableStyleId>
              </a:tblPr>
              <a:tblGrid>
                <a:gridCol w="1205604">
                  <a:extLst>
                    <a:ext uri="{9D8B030D-6E8A-4147-A177-3AD203B41FA5}">
                      <a16:colId xmlns:a16="http://schemas.microsoft.com/office/drawing/2014/main" val="2663175134"/>
                    </a:ext>
                  </a:extLst>
                </a:gridCol>
                <a:gridCol w="1465595">
                  <a:extLst>
                    <a:ext uri="{9D8B030D-6E8A-4147-A177-3AD203B41FA5}">
                      <a16:colId xmlns:a16="http://schemas.microsoft.com/office/drawing/2014/main" val="1949705280"/>
                    </a:ext>
                  </a:extLst>
                </a:gridCol>
                <a:gridCol w="1237610">
                  <a:extLst>
                    <a:ext uri="{9D8B030D-6E8A-4147-A177-3AD203B41FA5}">
                      <a16:colId xmlns:a16="http://schemas.microsoft.com/office/drawing/2014/main" val="1980730664"/>
                    </a:ext>
                  </a:extLst>
                </a:gridCol>
                <a:gridCol w="1505266">
                  <a:extLst>
                    <a:ext uri="{9D8B030D-6E8A-4147-A177-3AD203B41FA5}">
                      <a16:colId xmlns:a16="http://schemas.microsoft.com/office/drawing/2014/main" val="1770026921"/>
                    </a:ext>
                  </a:extLst>
                </a:gridCol>
                <a:gridCol w="1217837">
                  <a:extLst>
                    <a:ext uri="{9D8B030D-6E8A-4147-A177-3AD203B41FA5}">
                      <a16:colId xmlns:a16="http://schemas.microsoft.com/office/drawing/2014/main" val="3251152367"/>
                    </a:ext>
                  </a:extLst>
                </a:gridCol>
              </a:tblGrid>
              <a:tr h="512583">
                <a:tc rowSpan="2">
                  <a:txBody>
                    <a:bodyPr/>
                    <a:lstStyle/>
                    <a:p>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高齢者よろず相談センター</a:t>
                      </a:r>
                      <a:endParaRPr kumimoji="1" lang="en-US" altLang="ja-JP" sz="12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gridSpan="2">
                  <a:txBody>
                    <a:bodyPr/>
                    <a:lstStyle/>
                    <a:p>
                      <a:pPr algn="l"/>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ステップ１</a:t>
                      </a:r>
                      <a:endPar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　認知症サポーター養成講座</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kumimoji="1" lang="ja-JP" altLang="en-US"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gridSpan="2">
                  <a:txBody>
                    <a:bodyPr/>
                    <a:lstStyle/>
                    <a:p>
                      <a:pPr algn="l"/>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ステップ２</a:t>
                      </a:r>
                      <a:endPar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endParaRPr>
                    </a:p>
                    <a:p>
                      <a:pPr algn="l"/>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　チームオレンジ研修</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endParaRPr kumimoji="1" lang="ja-JP" altLang="en-US"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46915825"/>
                  </a:ext>
                </a:extLst>
              </a:tr>
              <a:tr h="415237">
                <a:tc vMerge="1">
                  <a:txBody>
                    <a:bodyPr/>
                    <a:lstStyle/>
                    <a:p>
                      <a:endParaRPr kumimoji="1" lang="en-US" altLang="ja-JP"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日にち（曜日）</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会場</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日にち（曜日）</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会場</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2404846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あさひきた</a:t>
                      </a:r>
                      <a:endParaRPr kumimoji="1" lang="en-US" altLang="ja-JP" sz="12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１０月２４日（土）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１３：００～１４：３０</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西部福祉会館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１２月１２日（土）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１３：００～１４：３０</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西部福祉会館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673837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あさひみなみ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５月１６日（土）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あさひまるっと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６月１３日（土）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あさひまるっと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6000">
                <a:tc>
                  <a:txBody>
                    <a:bodyPr/>
                    <a:lstStyle/>
                    <a:p>
                      <a:pPr algn="ct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おおすみ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strike="noStrike"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en-US" altLang="ja-JP" sz="1050" b="1" strike="noStrike"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169409">
                <a:tc row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倉田会</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９月２６日（土）</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大野公民館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９月２６日（土）</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大野公民館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ash"/>
                      <a:round/>
                      <a:headEnd type="none" w="med" len="med"/>
                      <a:tailEnd type="none" w="med" len="med"/>
                    </a:lnB>
                    <a:noFill/>
                  </a:tcPr>
                </a:tc>
                <a:extLst>
                  <a:ext uri="{0D108BD9-81ED-4DB2-BD59-A6C34878D82A}">
                    <a16:rowId xmlns:a16="http://schemas.microsoft.com/office/drawing/2014/main" val="10005"/>
                  </a:ext>
                </a:extLst>
              </a:tr>
              <a:tr h="127499">
                <a:tc vMerge="1">
                  <a:txBody>
                    <a:bodyPr/>
                    <a:lstStyle/>
                    <a:p>
                      <a:endParaRPr kumimoji="1" lang="ja-JP" altLang="en-US"/>
                    </a:p>
                  </a:txBody>
                  <a:tcPr/>
                </a:tc>
                <a:tc gridSpan="4">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開催時間は</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14:00</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16:00</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　毎月開催中。詳細は電話にて確認をお願いいたします。</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ys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3000703"/>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ごてん</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１１月１３日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金</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１３：００～１４：３０</a:t>
                      </a:r>
                      <a:endParaRPr kumimoji="1" lang="en-US" altLang="ja-JP" sz="9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南原公民館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１１月１３日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金</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１４：３０～１６：００</a:t>
                      </a:r>
                      <a:endParaRPr kumimoji="1" lang="en-US" altLang="ja-JP" sz="9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南原公民館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100" b="0" dirty="0">
                          <a:solidFill>
                            <a:schemeClr val="tx1"/>
                          </a:solidFill>
                          <a:latin typeface="UD デジタル 教科書体 N-B" panose="02020700000000000000" pitchFamily="17" charset="-128"/>
                          <a:ea typeface="UD デジタル 教科書体 N-B" panose="02020700000000000000" pitchFamily="17" charset="-128"/>
                        </a:rPr>
                        <a:t>サンレジデンス湘南</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１２月５日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土</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１４：００～１５：３０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２月１０日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水</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１４：００～１６：００</a:t>
                      </a:r>
                      <a:endParaRPr kumimoji="1" lang="en-US" altLang="ja-JP" sz="9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とよだ</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１１月予定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rPr>
                        <a:t>１２月予定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ひらつかにし</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富士白苑</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１０月予定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rPr>
                        <a:t>１１月予定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ふじみ</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100" b="1" strike="noStrike" dirty="0">
                          <a:solidFill>
                            <a:schemeClr val="tx1"/>
                          </a:solidFill>
                          <a:latin typeface="UD デジタル 教科書体 N-B" panose="02020700000000000000" pitchFamily="17" charset="-128"/>
                          <a:ea typeface="UD デジタル 教科書体 N-B" panose="02020700000000000000" pitchFamily="17" charset="-128"/>
                        </a:rPr>
                        <a:t>６月２７日㈯</a:t>
                      </a:r>
                      <a:endParaRPr kumimoji="1" lang="en-US" altLang="ja-JP" sz="1100" b="1" strike="noStrike"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strike="noStrike"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ふじみ公民館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１０月予定</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まつが</a:t>
                      </a:r>
                      <a:r>
                        <a:rPr kumimoji="1" lang="ja-JP" altLang="en-US" sz="1200" b="0" dirty="0" err="1">
                          <a:solidFill>
                            <a:schemeClr val="tx1"/>
                          </a:solidFill>
                          <a:latin typeface="UD デジタル 教科書体 N-B" panose="02020700000000000000" pitchFamily="17" charset="-128"/>
                          <a:ea typeface="UD デジタル 教科書体 N-B" panose="02020700000000000000" pitchFamily="17" charset="-128"/>
                        </a:rPr>
                        <a:t>おか</a:t>
                      </a:r>
                      <a:endPar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１０月１２日（月）</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大原公民館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１１月２３日（月）</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大原公民館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みなと</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１０月１６日（金）</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１３：３０～１５：００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須賀公民館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１２月１９日（土）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１３：３０～１５：３０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須賀公民館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54496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0" dirty="0">
                          <a:solidFill>
                            <a:schemeClr val="tx1"/>
                          </a:solidFill>
                          <a:latin typeface="UD デジタル 教科書体 N-B" panose="02020700000000000000" pitchFamily="17" charset="-128"/>
                          <a:ea typeface="UD デジタル 教科書体 N-B" panose="02020700000000000000" pitchFamily="17" charset="-128"/>
                        </a:rPr>
                        <a:t>ゆりのき</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９月２６日（土）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崇善公民館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８月２９日（土）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１０：００～１２：００</a:t>
                      </a:r>
                    </a:p>
                  </a:txBody>
                  <a:tcPr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崇善公民館</a:t>
                      </a:r>
                    </a:p>
                  </a:txBody>
                  <a:tcPr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786972"/>
                  </a:ext>
                </a:extLst>
              </a:tr>
            </a:tbl>
          </a:graphicData>
        </a:graphic>
      </p:graphicFrame>
      <p:sp>
        <p:nvSpPr>
          <p:cNvPr id="14" name="正方形/長方形 13"/>
          <p:cNvSpPr/>
          <p:nvPr/>
        </p:nvSpPr>
        <p:spPr>
          <a:xfrm>
            <a:off x="185603" y="184874"/>
            <a:ext cx="6390560" cy="677108"/>
          </a:xfrm>
          <a:prstGeom prst="rect">
            <a:avLst/>
          </a:prstGeom>
        </p:spPr>
        <p:txBody>
          <a:bodyPr wrap="square">
            <a:spAutoFit/>
          </a:bodyPr>
          <a:lstStyle/>
          <a:p>
            <a:pPr algn="ctr"/>
            <a:r>
              <a:rPr lang="ja-JP" altLang="en-US" sz="1400" dirty="0">
                <a:latin typeface="UD デジタル 教科書体 N-B" panose="02020700000000000000" pitchFamily="17" charset="-128"/>
                <a:ea typeface="UD デジタル 教科書体 N-B" panose="02020700000000000000" pitchFamily="17" charset="-128"/>
              </a:rPr>
              <a:t>令和８年度 </a:t>
            </a:r>
            <a:endParaRPr lang="en-US" altLang="ja-JP" sz="1400" dirty="0">
              <a:latin typeface="UD デジタル 教科書体 N-B" panose="02020700000000000000" pitchFamily="17" charset="-128"/>
              <a:ea typeface="UD デジタル 教科書体 N-B" panose="02020700000000000000" pitchFamily="17" charset="-128"/>
            </a:endParaRPr>
          </a:p>
          <a:p>
            <a:pPr algn="ctr"/>
            <a:r>
              <a:rPr lang="ja-JP" altLang="en-US" sz="2400" dirty="0">
                <a:latin typeface="UD デジタル 教科書体 N-B" panose="02020700000000000000" pitchFamily="17" charset="-128"/>
                <a:ea typeface="UD デジタル 教科書体 N-B" panose="02020700000000000000" pitchFamily="17" charset="-128"/>
              </a:rPr>
              <a:t>認知症に関する講座のご案内</a:t>
            </a:r>
            <a:endParaRPr lang="ja-JP" altLang="en-US" sz="2400" dirty="0"/>
          </a:p>
        </p:txBody>
      </p:sp>
      <p:sp>
        <p:nvSpPr>
          <p:cNvPr id="15" name="フレーム 14"/>
          <p:cNvSpPr/>
          <p:nvPr/>
        </p:nvSpPr>
        <p:spPr>
          <a:xfrm>
            <a:off x="120581" y="128482"/>
            <a:ext cx="6551816" cy="733500"/>
          </a:xfrm>
          <a:prstGeom prst="frame">
            <a:avLst>
              <a:gd name="adj1" fmla="val 2527"/>
            </a:avLst>
          </a:prstGeom>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extLst>
      <p:ext uri="{BB962C8B-B14F-4D97-AF65-F5344CB8AC3E}">
        <p14:creationId xmlns:p14="http://schemas.microsoft.com/office/powerpoint/2010/main" val="8921117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2"/>
          <a:stretch>
            <a:fillRect/>
          </a:stretch>
        </p:blipFill>
        <p:spPr>
          <a:xfrm>
            <a:off x="8112210" y="-1795965"/>
            <a:ext cx="2" cy="14157303"/>
          </a:xfrm>
          <a:prstGeom prst="rect">
            <a:avLst/>
          </a:prstGeom>
        </p:spPr>
      </p:pic>
      <p:graphicFrame>
        <p:nvGraphicFramePr>
          <p:cNvPr id="16" name="表 15"/>
          <p:cNvGraphicFramePr>
            <a:graphicFrameLocks noGrp="1"/>
          </p:cNvGraphicFramePr>
          <p:nvPr>
            <p:extLst>
              <p:ext uri="{D42A27DB-BD31-4B8C-83A1-F6EECF244321}">
                <p14:modId xmlns:p14="http://schemas.microsoft.com/office/powerpoint/2010/main" val="4042880530"/>
              </p:ext>
            </p:extLst>
          </p:nvPr>
        </p:nvGraphicFramePr>
        <p:xfrm>
          <a:off x="170597" y="825137"/>
          <a:ext cx="6204953" cy="8478469"/>
        </p:xfrm>
        <a:graphic>
          <a:graphicData uri="http://schemas.openxmlformats.org/drawingml/2006/table">
            <a:tbl>
              <a:tblPr firstRow="1" bandRow="1">
                <a:tableStyleId>{5C22544A-7EE6-4342-B048-85BDC9FD1C3A}</a:tableStyleId>
              </a:tblPr>
              <a:tblGrid>
                <a:gridCol w="1396946">
                  <a:extLst>
                    <a:ext uri="{9D8B030D-6E8A-4147-A177-3AD203B41FA5}">
                      <a16:colId xmlns:a16="http://schemas.microsoft.com/office/drawing/2014/main" val="3414457159"/>
                    </a:ext>
                  </a:extLst>
                </a:gridCol>
                <a:gridCol w="884255">
                  <a:extLst>
                    <a:ext uri="{9D8B030D-6E8A-4147-A177-3AD203B41FA5}">
                      <a16:colId xmlns:a16="http://schemas.microsoft.com/office/drawing/2014/main" val="2874931635"/>
                    </a:ext>
                  </a:extLst>
                </a:gridCol>
                <a:gridCol w="1663772">
                  <a:extLst>
                    <a:ext uri="{9D8B030D-6E8A-4147-A177-3AD203B41FA5}">
                      <a16:colId xmlns:a16="http://schemas.microsoft.com/office/drawing/2014/main" val="1949705280"/>
                    </a:ext>
                  </a:extLst>
                </a:gridCol>
                <a:gridCol w="2259980">
                  <a:extLst>
                    <a:ext uri="{9D8B030D-6E8A-4147-A177-3AD203B41FA5}">
                      <a16:colId xmlns:a16="http://schemas.microsoft.com/office/drawing/2014/main" val="1770026921"/>
                    </a:ext>
                  </a:extLst>
                </a:gridCol>
              </a:tblGrid>
              <a:tr h="684000">
                <a:tc gridSpan="2">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認知症予防教室</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hMerge="1">
                  <a:txBody>
                    <a:bodyPr/>
                    <a:lstStyle/>
                    <a:p>
                      <a:pPr algn="ctr"/>
                      <a:endPar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コグニサイズ教室</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rowSpan="2">
                  <a:txBody>
                    <a:bodyPr/>
                    <a:lstStyle/>
                    <a:p>
                      <a:pPr algn="ctr"/>
                      <a:r>
                        <a:rPr kumimoji="1" lang="ja-JP" altLang="en-US" sz="1400" b="1" dirty="0">
                          <a:solidFill>
                            <a:schemeClr val="tx1"/>
                          </a:solidFill>
                          <a:latin typeface="UD デジタル 教科書体 N-B" panose="02020700000000000000" pitchFamily="17" charset="-128"/>
                          <a:ea typeface="UD デジタル 教科書体 N-B" panose="02020700000000000000" pitchFamily="17" charset="-128"/>
                        </a:rPr>
                        <a:t>連絡先</a:t>
                      </a: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2946915825"/>
                  </a:ext>
                </a:extLst>
              </a:tr>
              <a:tr h="324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日にち</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rPr>
                        <a:t>会場</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lumMod val="90000"/>
                      </a:schemeClr>
                    </a:solidFill>
                  </a:tcPr>
                </a:tc>
                <a:tc vMerge="1">
                  <a:txBody>
                    <a:bodyPr/>
                    <a:lstStyle/>
                    <a:p>
                      <a:pPr algn="ctr"/>
                      <a:endPar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tc vMerge="1">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ja-JP" altLang="en-US" sz="1200" b="1" dirty="0">
                        <a:solidFill>
                          <a:schemeClr val="tx1"/>
                        </a:solidFill>
                        <a:latin typeface="UD デジタル 教科書体 N-B" panose="02020700000000000000" pitchFamily="17" charset="-128"/>
                        <a:ea typeface="UD デジタル 教科書体 N-B" panose="02020700000000000000" pitchFamily="17" charset="-128"/>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392404846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１１月２１日（土）</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１３：００～１４：３０</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西部福祉会館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13">
                  <a:txBody>
                    <a:bodyPr/>
                    <a:lstStyle/>
                    <a:p>
                      <a:pPr algn="ctr" fontAlgn="ctr"/>
                      <a:r>
                        <a:rPr lang="ja-JP" altLang="en-US" sz="1400" b="0" i="0" u="none" strike="noStrike" dirty="0">
                          <a:solidFill>
                            <a:schemeClr val="tx1"/>
                          </a:solidFill>
                          <a:effectLst/>
                          <a:latin typeface="UD デジタル 教科書体 N-B" panose="02020700000000000000" pitchFamily="17" charset="-128"/>
                          <a:ea typeface="UD デジタル 教科書体 N-B" panose="02020700000000000000" pitchFamily="17" charset="-128"/>
                        </a:rPr>
                        <a:t>各地区にコグニサイズを実施している教室があります。開催日時、会場などについては、お住いの地区の高齢者よろず相談センターへお問い合わせください。</a:t>
                      </a:r>
                    </a:p>
                    <a:p>
                      <a:endParaRPr kumimoji="1" lang="en-US" altLang="ja-JP" sz="14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根坂間２１８－７</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３０－３６１１ （FAX 30-3622）</a:t>
                      </a:r>
                      <a:endParaRPr kumimoji="1" lang="en-US" altLang="ja-JP"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673837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４月２３日（木）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１３：３０～１５：００</a:t>
                      </a:r>
                      <a:endParaRPr kumimoji="1" lang="en-US" altLang="ja-JP" sz="9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あさひまるっと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高村２０３　１３－１０４</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３１－４９３２ （FAX 31-4954）</a:t>
                      </a: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岡崎６１３０</a:t>
                      </a:r>
                      <a:endParaRPr lang="zh-TW"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５１－６４３３（FAX 51-6435）</a:t>
                      </a: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76000">
                <a:tc>
                  <a:txBody>
                    <a:bodyPr/>
                    <a:lstStyle/>
                    <a:p>
                      <a:pPr algn="ct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p>
                    <a:p>
                      <a:pPr algn="ctr"/>
                      <a:endPar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l"/>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東真土４－４－３１</a:t>
                      </a:r>
                      <a:endParaRPr lang="zh-TW"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５３－１９３０ （FAX 53-1925）</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６月１２日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金</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１３：００～１４：３０</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南原公民館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南原３－５－１４</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３１－６９５７ （FAX 34-9276）</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７月１２日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日</a:t>
                      </a: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a:t>
                      </a: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１０：００～１１：３０</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大神公民館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田村２－１１－５</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TEL５４－７００９ （</a:t>
                      </a:r>
                      <a:r>
                        <a:rPr lang="en-US" altLang="ja-JP" sz="1000" b="1" u="none" strike="noStrike">
                          <a:effectLst/>
                          <a:latin typeface="UD デジタル 教科書体 N-B" panose="02020700000000000000" pitchFamily="17" charset="-128"/>
                          <a:ea typeface="UD デジタル 教科書体 N-B" panose="02020700000000000000" pitchFamily="17" charset="-128"/>
                        </a:rPr>
                        <a:t>FAX 51-2771）</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１０月予定</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豊田公民館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南豊田８５－１</a:t>
                      </a:r>
                      <a:endParaRPr lang="zh-TW"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３６－２５０１ （FAX 36-6151）</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未定</a:t>
                      </a:r>
                      <a:endParaRPr kumimoji="1" lang="ja-JP" altLang="en-US" sz="1050" b="1" strike="sngStrike"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solidFill>
                            <a:schemeClr val="tx1"/>
                          </a:solidFill>
                          <a:effectLst/>
                          <a:latin typeface="UD デジタル 教科書体 N-B" panose="02020700000000000000" pitchFamily="17" charset="-128"/>
                          <a:ea typeface="UD デジタル 教科書体 N-B" panose="02020700000000000000" pitchFamily="17" charset="-128"/>
                        </a:rPr>
                        <a:t>南金目</a:t>
                      </a:r>
                      <a:r>
                        <a:rPr lang="en-US" altLang="ja-JP" sz="1000" b="1" u="none" strike="noStrike" dirty="0">
                          <a:solidFill>
                            <a:schemeClr val="tx1"/>
                          </a:solidFill>
                          <a:effectLst/>
                          <a:latin typeface="UD デジタル 教科書体 N-B" panose="02020700000000000000" pitchFamily="17" charset="-128"/>
                          <a:ea typeface="UD デジタル 教科書体 N-B" panose="02020700000000000000" pitchFamily="17" charset="-128"/>
                        </a:rPr>
                        <a:t>880-103</a:t>
                      </a:r>
                      <a:r>
                        <a:rPr lang="ja-JP" altLang="en-US" sz="1000" b="1" u="none" strike="noStrike" dirty="0">
                          <a:solidFill>
                            <a:schemeClr val="tx1"/>
                          </a:solidFill>
                          <a:effectLst/>
                          <a:latin typeface="UD デジタル 教科書体 N-B" panose="02020700000000000000" pitchFamily="17" charset="-128"/>
                          <a:ea typeface="UD デジタル 教科書体 N-B" panose="02020700000000000000" pitchFamily="17" charset="-128"/>
                        </a:rPr>
                        <a:t>号室</a:t>
                      </a:r>
                      <a:endParaRPr lang="en-US" altLang="ja-JP" sz="1000" b="1" u="none" strike="noStrike" dirty="0">
                        <a:solidFill>
                          <a:schemeClr val="tx1"/>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solidFill>
                            <a:schemeClr val="tx1"/>
                          </a:solidFill>
                          <a:effectLst/>
                          <a:latin typeface="UD デジタル 教科書体 N-B" panose="02020700000000000000" pitchFamily="17" charset="-128"/>
                          <a:ea typeface="UD デジタル 教科書体 N-B" panose="02020700000000000000" pitchFamily="17" charset="-128"/>
                        </a:rPr>
                        <a:t>TEL59-5544（FAX 73-5998）</a:t>
                      </a: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9"/>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１０月２１日（水）　</a:t>
                      </a: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１３：３０～１５：００</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花水公民館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唐ケ原１</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６１－５０５０ （FAX 61-2210）</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１０月１５日（木）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１０：３０～１２：００</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富士見公民館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rPr>
                        <a:t>2</a:t>
                      </a: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階　集会室</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中里</a:t>
                      </a: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11-17</a:t>
                      </a: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　</a:t>
                      </a: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SS</a:t>
                      </a: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ビル</a:t>
                      </a: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1</a:t>
                      </a: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階</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３０－５０１０（FAX 30-5011）</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100" b="1" dirty="0">
                          <a:solidFill>
                            <a:schemeClr val="tx1"/>
                          </a:solidFill>
                          <a:latin typeface="UD デジタル 教科書体 N-B" panose="02020700000000000000" pitchFamily="17" charset="-128"/>
                          <a:ea typeface="UD デジタル 教科書体 N-B" panose="02020700000000000000" pitchFamily="17" charset="-128"/>
                        </a:rPr>
                        <a:t>１０月６日（火）</a:t>
                      </a:r>
                      <a:endParaRPr kumimoji="1" lang="en-US" altLang="ja-JP" sz="110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時間は未定</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東中原住宅　集会所</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東中原２</a:t>
                      </a:r>
                      <a:r>
                        <a:rPr lang="en-US" altLang="zh-TW" sz="1000" b="1" u="none" strike="noStrike" dirty="0">
                          <a:effectLst/>
                          <a:latin typeface="UD デジタル 教科書体 N-B" panose="02020700000000000000" pitchFamily="17" charset="-128"/>
                          <a:ea typeface="UD デジタル 教科書体 N-B" panose="02020700000000000000" pitchFamily="17" charset="-128"/>
                        </a:rPr>
                        <a:t>-</a:t>
                      </a: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２</a:t>
                      </a:r>
                      <a:r>
                        <a:rPr lang="en-US" altLang="zh-TW" sz="1000" b="1" u="none" strike="noStrike" dirty="0">
                          <a:effectLst/>
                          <a:latin typeface="UD デジタル 教科書体 N-B" panose="02020700000000000000" pitchFamily="17" charset="-128"/>
                          <a:ea typeface="UD デジタル 教科書体 N-B" panose="02020700000000000000" pitchFamily="17" charset="-128"/>
                        </a:rPr>
                        <a:t>-</a:t>
                      </a:r>
                      <a:r>
                        <a:rPr lang="zh-TW" altLang="en-US" sz="1000" b="1" u="none" strike="noStrike" dirty="0">
                          <a:effectLst/>
                          <a:latin typeface="UD デジタル 教科書体 N-B" panose="02020700000000000000" pitchFamily="17" charset="-128"/>
                          <a:ea typeface="UD デジタル 教科書体 N-B" panose="02020700000000000000" pitchFamily="17" charset="-128"/>
                        </a:rPr>
                        <a:t>５９</a:t>
                      </a:r>
                      <a:endParaRPr lang="zh-TW"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３５－４４６５（FAX 35-8865）</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2"/>
                  </a:ext>
                </a:extLst>
              </a:tr>
              <a:tr h="576000">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１０月２２日（木）</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１３：３０～１５：００</a:t>
                      </a: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須賀公民館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夕陽ケ丘５５－１４</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７３－５４２２ （FAX 73-5423）</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3"/>
                  </a:ext>
                </a:extLst>
              </a:tr>
              <a:tr h="558469">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１１月２０日（金）</a:t>
                      </a:r>
                      <a:endParaRPr kumimoji="1" lang="en-US" altLang="ja-JP" sz="1050" b="1" dirty="0">
                        <a:solidFill>
                          <a:schemeClr val="tx1"/>
                        </a:solidFill>
                        <a:latin typeface="UD デジタル 教科書体 N-B" panose="02020700000000000000" pitchFamily="17" charset="-128"/>
                        <a:ea typeface="UD デジタル 教科書体 N-B" panose="02020700000000000000" pitchFamily="17" charset="-128"/>
                      </a:endParaRPr>
                    </a:p>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900" b="1" dirty="0">
                          <a:solidFill>
                            <a:schemeClr val="tx1"/>
                          </a:solidFill>
                          <a:latin typeface="UD デジタル 教科書体 N-B" panose="02020700000000000000" pitchFamily="17" charset="-128"/>
                          <a:ea typeface="UD デジタル 教科書体 N-B" panose="02020700000000000000" pitchFamily="17" charset="-128"/>
                        </a:rPr>
                        <a:t>１０：３０～１２：００</a:t>
                      </a:r>
                    </a:p>
                    <a:p>
                      <a:pPr marL="0" marR="0" lvl="0" indent="0" algn="ctr" defTabSz="514350" rtl="0" eaLnBrk="1" fontAlgn="auto" latinLnBrk="0" hangingPunct="1">
                        <a:lnSpc>
                          <a:spcPct val="100000"/>
                        </a:lnSpc>
                        <a:spcBef>
                          <a:spcPts val="0"/>
                        </a:spcBef>
                        <a:spcAft>
                          <a:spcPts val="0"/>
                        </a:spcAft>
                        <a:buClrTx/>
                        <a:buSzTx/>
                        <a:buFontTx/>
                        <a:buNone/>
                        <a:tabLst/>
                        <a:defRPr/>
                      </a:pPr>
                      <a:endPar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ctr" defTabSz="514350" rtl="0" eaLnBrk="1" fontAlgn="auto" latinLnBrk="0" hangingPunct="1">
                        <a:lnSpc>
                          <a:spcPct val="100000"/>
                        </a:lnSpc>
                        <a:spcBef>
                          <a:spcPts val="0"/>
                        </a:spcBef>
                        <a:spcAft>
                          <a:spcPts val="0"/>
                        </a:spcAft>
                        <a:buClrTx/>
                        <a:buSzTx/>
                        <a:buFontTx/>
                        <a:buNone/>
                        <a:tabLst/>
                        <a:defRPr/>
                      </a:pPr>
                      <a:r>
                        <a:rPr kumimoji="1" lang="ja-JP" altLang="en-US" sz="1050" b="1" dirty="0">
                          <a:solidFill>
                            <a:schemeClr val="tx1"/>
                          </a:solidFill>
                          <a:latin typeface="UD デジタル 教科書体 N-B" panose="02020700000000000000" pitchFamily="17" charset="-128"/>
                          <a:ea typeface="UD デジタル 教科書体 N-B" panose="02020700000000000000" pitchFamily="17" charset="-128"/>
                        </a:rPr>
                        <a:t>福祉会館</a:t>
                      </a:r>
                    </a:p>
                  </a:txBody>
                  <a:tcPr marL="36000" marR="36000" marT="36000" marB="3600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endParaRPr kumimoji="1" lang="ja-JP" altLang="en-US" sz="1000" b="1" dirty="0">
                        <a:solidFill>
                          <a:schemeClr val="tx1"/>
                        </a:solidFill>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tc>
                  <a:txBody>
                    <a:bodyPr/>
                    <a:lstStyle/>
                    <a:p>
                      <a:pPr marL="0" marR="0" lvl="0" indent="0" algn="l" defTabSz="514350" rtl="0" eaLnBrk="1" fontAlgn="auto" latinLnBrk="0" hangingPunct="1">
                        <a:lnSpc>
                          <a:spcPct val="100000"/>
                        </a:lnSpc>
                        <a:spcBef>
                          <a:spcPts val="0"/>
                        </a:spcBef>
                        <a:spcAft>
                          <a:spcPts val="0"/>
                        </a:spcAft>
                        <a:buClrTx/>
                        <a:buSzTx/>
                        <a:buFontTx/>
                        <a:buNone/>
                        <a:tabLst/>
                        <a:defRPr/>
                      </a:pPr>
                      <a:r>
                        <a:rPr lang="ja-JP" altLang="en-US" sz="1000" b="1" u="none" strike="noStrike" dirty="0">
                          <a:effectLst/>
                          <a:latin typeface="UD デジタル 教科書体 N-B" panose="02020700000000000000" pitchFamily="17" charset="-128"/>
                          <a:ea typeface="UD デジタル 教科書体 N-B" panose="02020700000000000000" pitchFamily="17" charset="-128"/>
                        </a:rPr>
                        <a:t>立野町３１－２０</a:t>
                      </a:r>
                      <a:endParaRPr lang="ja-JP" altLang="en-US"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p>
                      <a:pPr marL="0" marR="0" lvl="0" indent="0" algn="l" defTabSz="514350" rtl="0" eaLnBrk="1" fontAlgn="auto" latinLnBrk="0" hangingPunct="1">
                        <a:lnSpc>
                          <a:spcPct val="100000"/>
                        </a:lnSpc>
                        <a:spcBef>
                          <a:spcPts val="0"/>
                        </a:spcBef>
                        <a:spcAft>
                          <a:spcPts val="0"/>
                        </a:spcAft>
                        <a:buClrTx/>
                        <a:buSzTx/>
                        <a:buFontTx/>
                        <a:buNone/>
                        <a:tabLst/>
                        <a:defRPr/>
                      </a:pPr>
                      <a:r>
                        <a:rPr lang="en-US" altLang="ja-JP" sz="1000" b="1" u="none" strike="noStrike" dirty="0">
                          <a:effectLst/>
                          <a:latin typeface="UD デジタル 教科書体 N-B" panose="02020700000000000000" pitchFamily="17" charset="-128"/>
                          <a:ea typeface="UD デジタル 教科書体 N-B" panose="02020700000000000000" pitchFamily="17" charset="-128"/>
                        </a:rPr>
                        <a:t>TEL ３３－２３３４ （FAX 35-6038）</a:t>
                      </a:r>
                      <a:endParaRPr lang="en-US" altLang="ja-JP" sz="1000" b="1" i="0" u="none" strike="noStrike" dirty="0">
                        <a:solidFill>
                          <a:srgbClr val="000000"/>
                        </a:solidFill>
                        <a:effectLst/>
                        <a:latin typeface="UD デジタル 教科書体 N-B" panose="02020700000000000000" pitchFamily="17" charset="-128"/>
                        <a:ea typeface="UD デジタル 教科書体 N-B" panose="02020700000000000000" pitchFamily="17" charset="-128"/>
                      </a:endParaRPr>
                    </a:p>
                  </a:txBody>
                  <a:tcPr marL="36000" marR="36000" marT="36000" marB="3600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48786972"/>
                  </a:ext>
                </a:extLst>
              </a:tr>
            </a:tbl>
          </a:graphicData>
        </a:graphic>
      </p:graphicFrame>
      <p:sp>
        <p:nvSpPr>
          <p:cNvPr id="4" name="テキスト ボックス 3"/>
          <p:cNvSpPr txBox="1"/>
          <p:nvPr/>
        </p:nvSpPr>
        <p:spPr>
          <a:xfrm>
            <a:off x="430193" y="246675"/>
            <a:ext cx="6252712" cy="553998"/>
          </a:xfrm>
          <a:prstGeom prst="rect">
            <a:avLst/>
          </a:prstGeom>
          <a:noFill/>
        </p:spPr>
        <p:txBody>
          <a:bodyPr wrap="square" rtlCol="0">
            <a:spAutoFit/>
          </a:bodyPr>
          <a:lstStyle/>
          <a:p>
            <a:r>
              <a:rPr lang="ja-JP" altLang="en-US" sz="1600" b="1" dirty="0">
                <a:latin typeface="UD デジタル 教科書体 N-B" panose="02020700000000000000" pitchFamily="17" charset="-128"/>
                <a:ea typeface="UD デジタル 教科書体 N-B" panose="02020700000000000000" pitchFamily="17" charset="-128"/>
              </a:rPr>
              <a:t>　</a:t>
            </a:r>
            <a:r>
              <a:rPr kumimoji="1" lang="ja-JP" altLang="en-US" sz="1400" b="1" dirty="0">
                <a:latin typeface="UD デジタル 教科書体 N-B" panose="02020700000000000000" pitchFamily="17" charset="-128"/>
                <a:ea typeface="UD デジタル 教科書体 N-B" panose="02020700000000000000" pitchFamily="17" charset="-128"/>
              </a:rPr>
              <a:t>お申込み・お問い合わせは、お住いの地区の高齢者</a:t>
            </a:r>
            <a:r>
              <a:rPr kumimoji="1" lang="ja-JP" altLang="en-US" sz="1400" dirty="0">
                <a:latin typeface="UD デジタル 教科書体 N-B" panose="02020700000000000000" pitchFamily="17" charset="-128"/>
                <a:ea typeface="UD デジタル 教科書体 N-B" panose="02020700000000000000" pitchFamily="17" charset="-128"/>
              </a:rPr>
              <a:t>よろず相談センター</a:t>
            </a:r>
            <a:endParaRPr kumimoji="1" lang="en-US" altLang="ja-JP" sz="1400" dirty="0">
              <a:latin typeface="UD デジタル 教科書体 N-B" panose="02020700000000000000" pitchFamily="17" charset="-128"/>
              <a:ea typeface="UD デジタル 教科書体 N-B" panose="02020700000000000000" pitchFamily="17" charset="-128"/>
            </a:endParaRPr>
          </a:p>
          <a:p>
            <a:r>
              <a:rPr kumimoji="1" lang="ja-JP" altLang="en-US" sz="1400" dirty="0">
                <a:latin typeface="UD デジタル 教科書体 N-B" panose="02020700000000000000" pitchFamily="17" charset="-128"/>
                <a:ea typeface="UD デジタル 教科書体 N-B" panose="02020700000000000000" pitchFamily="17" charset="-128"/>
              </a:rPr>
              <a:t>　までご連絡ください。</a:t>
            </a:r>
            <a:r>
              <a:rPr lang="ja-JP" altLang="en-US" sz="1400" dirty="0">
                <a:latin typeface="UD デジタル 教科書体 N-B" panose="02020700000000000000" pitchFamily="17" charset="-128"/>
                <a:ea typeface="UD デジタル 教科書体 N-B" panose="02020700000000000000" pitchFamily="17" charset="-128"/>
              </a:rPr>
              <a:t>　</a:t>
            </a:r>
            <a:endParaRPr kumimoji="1" lang="ja-JP" altLang="en-US" sz="1400" dirty="0">
              <a:latin typeface="UD デジタル 教科書体 N-B" panose="02020700000000000000" pitchFamily="17" charset="-128"/>
              <a:ea typeface="UD デジタル 教科書体 N-B" panose="02020700000000000000" pitchFamily="17" charset="-128"/>
            </a:endParaRPr>
          </a:p>
        </p:txBody>
      </p:sp>
      <p:sp>
        <p:nvSpPr>
          <p:cNvPr id="5" name="大かっこ 4"/>
          <p:cNvSpPr/>
          <p:nvPr/>
        </p:nvSpPr>
        <p:spPr>
          <a:xfrm>
            <a:off x="430193" y="271139"/>
            <a:ext cx="6184721" cy="505070"/>
          </a:xfrm>
          <a:prstGeom prst="bracketPair">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900148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p:cNvSpPr txBox="1"/>
          <p:nvPr/>
        </p:nvSpPr>
        <p:spPr>
          <a:xfrm>
            <a:off x="297350" y="2686028"/>
            <a:ext cx="3176890" cy="369332"/>
          </a:xfrm>
          <a:prstGeom prst="rect">
            <a:avLst/>
          </a:prstGeom>
          <a:solidFill>
            <a:schemeClr val="accent2">
              <a:lumMod val="60000"/>
              <a:lumOff val="40000"/>
            </a:schemeClr>
          </a:solid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コグニサイズサポーター講座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7" name="図 6"/>
          <p:cNvPicPr>
            <a:picLocks noChangeAspect="1"/>
          </p:cNvPicPr>
          <p:nvPr/>
        </p:nvPicPr>
        <p:blipFill>
          <a:blip r:embed="rId2"/>
          <a:stretch>
            <a:fillRect/>
          </a:stretch>
        </p:blipFill>
        <p:spPr>
          <a:xfrm>
            <a:off x="8112210" y="-1795965"/>
            <a:ext cx="2" cy="14157303"/>
          </a:xfrm>
          <a:prstGeom prst="rect">
            <a:avLst/>
          </a:prstGeom>
        </p:spPr>
      </p:pic>
      <p:sp>
        <p:nvSpPr>
          <p:cNvPr id="23" name="角丸四角形 22"/>
          <p:cNvSpPr/>
          <p:nvPr/>
        </p:nvSpPr>
        <p:spPr>
          <a:xfrm>
            <a:off x="200861" y="3079951"/>
            <a:ext cx="6032053" cy="74023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 コグニサイズを地域で普及していただく方を募集しています。</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（詳細は広報ひらつかでお知らせいたします）</a:t>
            </a:r>
          </a:p>
        </p:txBody>
      </p:sp>
      <p:sp>
        <p:nvSpPr>
          <p:cNvPr id="18" name="角丸四角形 17"/>
          <p:cNvSpPr/>
          <p:nvPr/>
        </p:nvSpPr>
        <p:spPr>
          <a:xfrm>
            <a:off x="214330" y="7839935"/>
            <a:ext cx="6519819" cy="143323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defRPr/>
            </a:pPr>
            <a:r>
              <a:rPr lang="ja-JP" altLang="en-US" sz="1400" dirty="0">
                <a:latin typeface="UD デジタル 教科書体 N-B" panose="02020700000000000000" pitchFamily="17" charset="-128"/>
                <a:ea typeface="UD デジタル 教科書体 N-B" panose="02020700000000000000" pitchFamily="17" charset="-128"/>
              </a:rPr>
              <a:t>　認知症カフェとは、認知症の人もそうでない人も、</a:t>
            </a:r>
            <a:r>
              <a:rPr lang="ja-JP" altLang="ja-JP" sz="1400" dirty="0">
                <a:latin typeface="UD デジタル 教科書体 N-B" panose="02020700000000000000" pitchFamily="17" charset="-128"/>
                <a:ea typeface="UD デジタル 教科書体 N-B" panose="02020700000000000000" pitchFamily="17" charset="-128"/>
              </a:rPr>
              <a:t>誰もが気軽に立ち寄れる</a:t>
            </a:r>
            <a:r>
              <a:rPr lang="ja-JP" altLang="en-US" sz="1400" dirty="0">
                <a:latin typeface="UD デジタル 教科書体 N-B" panose="02020700000000000000" pitchFamily="17" charset="-128"/>
                <a:ea typeface="UD デジタル 教科書体 N-B" panose="02020700000000000000" pitchFamily="17" charset="-128"/>
              </a:rPr>
              <a:t>場所です。友達同士、ご夫婦で、親子で、お一人でも参加できます。</a:t>
            </a:r>
            <a:endParaRPr lang="en-US" altLang="ja-JP" sz="1400" dirty="0">
              <a:latin typeface="UD デジタル 教科書体 N-B" panose="02020700000000000000" pitchFamily="17" charset="-128"/>
              <a:ea typeface="UD デジタル 教科書体 N-B" panose="02020700000000000000" pitchFamily="17" charset="-128"/>
            </a:endParaRPr>
          </a:p>
          <a:p>
            <a:pPr>
              <a:defRPr/>
            </a:pPr>
            <a:r>
              <a:rPr lang="ja-JP" altLang="en-US" sz="1400" dirty="0">
                <a:latin typeface="UD デジタル 教科書体 N-B" panose="02020700000000000000" pitchFamily="17" charset="-128"/>
                <a:ea typeface="UD デジタル 教科書体 N-B" panose="02020700000000000000" pitchFamily="17" charset="-128"/>
              </a:rPr>
              <a:t>　あなたのやりたいことを教えてください。おしゃべりや音楽、スポーツなどをみんなで楽しみましょう。専門職がいますので困りごとの</a:t>
            </a:r>
            <a:r>
              <a:rPr lang="ja-JP" altLang="ja-JP" sz="1400" dirty="0">
                <a:latin typeface="UD デジタル 教科書体 N-B" panose="02020700000000000000" pitchFamily="17" charset="-128"/>
                <a:ea typeface="UD デジタル 教科書体 N-B" panose="02020700000000000000" pitchFamily="17" charset="-128"/>
              </a:rPr>
              <a:t>相談</a:t>
            </a:r>
            <a:r>
              <a:rPr lang="ja-JP" altLang="en-US" sz="1400" dirty="0">
                <a:latin typeface="UD デジタル 教科書体 N-B" panose="02020700000000000000" pitchFamily="17" charset="-128"/>
                <a:ea typeface="UD デジタル 教科書体 N-B" panose="02020700000000000000" pitchFamily="17" charset="-128"/>
              </a:rPr>
              <a:t>も</a:t>
            </a:r>
            <a:r>
              <a:rPr lang="ja-JP" altLang="ja-JP" sz="1400" dirty="0">
                <a:latin typeface="UD デジタル 教科書体 N-B" panose="02020700000000000000" pitchFamily="17" charset="-128"/>
                <a:ea typeface="UD デジタル 教科書体 N-B" panose="02020700000000000000" pitchFamily="17" charset="-128"/>
              </a:rPr>
              <a:t>でき</a:t>
            </a:r>
            <a:r>
              <a:rPr lang="ja-JP" altLang="en-US" sz="1400" dirty="0">
                <a:latin typeface="UD デジタル 教科書体 N-B" panose="02020700000000000000" pitchFamily="17" charset="-128"/>
                <a:ea typeface="UD デジタル 教科書体 N-B" panose="02020700000000000000" pitchFamily="17" charset="-128"/>
              </a:rPr>
              <a:t>ます。ぜひ足を運んでみませんか。</a:t>
            </a:r>
            <a:endParaRPr lang="ja-JP" altLang="ja-JP" sz="1400" dirty="0">
              <a:latin typeface="UD デジタル 教科書体 N-B" panose="02020700000000000000" pitchFamily="17" charset="-128"/>
              <a:ea typeface="UD デジタル 教科書体 N-B" panose="02020700000000000000" pitchFamily="17" charset="-128"/>
            </a:endParaRPr>
          </a:p>
        </p:txBody>
      </p:sp>
      <p:sp>
        <p:nvSpPr>
          <p:cNvPr id="22" name="テキスト ボックス 21"/>
          <p:cNvSpPr txBox="1"/>
          <p:nvPr/>
        </p:nvSpPr>
        <p:spPr>
          <a:xfrm>
            <a:off x="293718" y="7399406"/>
            <a:ext cx="1665429" cy="369332"/>
          </a:xfrm>
          <a:prstGeom prst="rect">
            <a:avLst/>
          </a:prstGeom>
          <a:solidFill>
            <a:schemeClr val="accent2">
              <a:lumMod val="60000"/>
              <a:lumOff val="40000"/>
            </a:schemeClr>
          </a:solidFill>
        </p:spPr>
        <p:txBody>
          <a:bodyPr wrap="square" rtlCol="0">
            <a:spAutoFit/>
          </a:bodyPr>
          <a:lstStyle/>
          <a:p>
            <a:r>
              <a:rPr lang="ja-JP" altLang="en-US" dirty="0">
                <a:latin typeface="UD デジタル 教科書体 N-B" panose="02020700000000000000" pitchFamily="17" charset="-128"/>
                <a:ea typeface="UD デジタル 教科書体 N-B" panose="02020700000000000000" pitchFamily="17" charset="-128"/>
              </a:rPr>
              <a:t>認知症カフェ</a:t>
            </a:r>
            <a:endParaRPr lang="en-US" altLang="ja-JP" dirty="0">
              <a:latin typeface="UD デジタル 教科書体 N-B" panose="02020700000000000000" pitchFamily="17" charset="-128"/>
              <a:ea typeface="UD デジタル 教科書体 N-B" panose="02020700000000000000" pitchFamily="17" charset="-128"/>
            </a:endParaRPr>
          </a:p>
        </p:txBody>
      </p:sp>
      <p:sp>
        <p:nvSpPr>
          <p:cNvPr id="14" name="角丸四角形 13"/>
          <p:cNvSpPr/>
          <p:nvPr/>
        </p:nvSpPr>
        <p:spPr>
          <a:xfrm>
            <a:off x="216208" y="4508790"/>
            <a:ext cx="6016706" cy="119361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en-US" altLang="ja-JP" sz="1400" dirty="0">
                <a:latin typeface="UD デジタル 教科書体 N-B" panose="02020700000000000000" pitchFamily="17" charset="-128"/>
                <a:ea typeface="UD デジタル 教科書体 N-B" panose="02020700000000000000" pitchFamily="17" charset="-128"/>
              </a:rPr>
              <a:t>65</a:t>
            </a:r>
            <a:r>
              <a:rPr lang="ja-JP" altLang="en-US" sz="1400" dirty="0">
                <a:latin typeface="UD デジタル 教科書体 N-B" panose="02020700000000000000" pitchFamily="17" charset="-128"/>
                <a:ea typeface="UD デジタル 教科書体 N-B" panose="02020700000000000000" pitchFamily="17" charset="-128"/>
              </a:rPr>
              <a:t>歳になったら、年に</a:t>
            </a:r>
            <a:r>
              <a:rPr lang="en-US" altLang="ja-JP" sz="1400" dirty="0">
                <a:latin typeface="UD デジタル 教科書体 N-B" panose="02020700000000000000" pitchFamily="17" charset="-128"/>
                <a:ea typeface="UD デジタル 教科書体 N-B" panose="02020700000000000000" pitchFamily="17" charset="-128"/>
              </a:rPr>
              <a:t>1</a:t>
            </a:r>
            <a:r>
              <a:rPr lang="ja-JP" altLang="en-US" sz="1400" dirty="0">
                <a:latin typeface="UD デジタル 教科書体 N-B" panose="02020700000000000000" pitchFamily="17" charset="-128"/>
                <a:ea typeface="UD デジタル 教科書体 N-B" panose="02020700000000000000" pitchFamily="17" charset="-128"/>
              </a:rPr>
              <a:t>回は脳の健康チェックを受けましょう。</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簡易認知機能の検査ができるタブレットを高齢者よろず相談センターに配備しています。画面に触れて簡単な設問に答えるだけでチェックができます。お気軽に高齢者よろず相談センターまでご連絡ください。</a:t>
            </a:r>
          </a:p>
        </p:txBody>
      </p:sp>
      <p:sp>
        <p:nvSpPr>
          <p:cNvPr id="15" name="テキスト ボックス 14"/>
          <p:cNvSpPr txBox="1"/>
          <p:nvPr/>
        </p:nvSpPr>
        <p:spPr>
          <a:xfrm>
            <a:off x="293718" y="4126430"/>
            <a:ext cx="2112847" cy="369332"/>
          </a:xfrm>
          <a:prstGeom prst="rect">
            <a:avLst/>
          </a:prstGeom>
          <a:solidFill>
            <a:schemeClr val="accent2">
              <a:lumMod val="60000"/>
              <a:lumOff val="40000"/>
            </a:schemeClr>
          </a:solid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脳の健康チェック</a:t>
            </a:r>
            <a:endParaRPr kumimoji="1" lang="en-US" altLang="ja-JP" dirty="0">
              <a:latin typeface="UD デジタル 教科書体 N-B" panose="02020700000000000000" pitchFamily="17" charset="-128"/>
              <a:ea typeface="UD デジタル 教科書体 N-B" panose="02020700000000000000" pitchFamily="17" charset="-128"/>
            </a:endParaRPr>
          </a:p>
        </p:txBody>
      </p:sp>
      <p:pic>
        <p:nvPicPr>
          <p:cNvPr id="16" name="図 15" descr="\\HNFL01\Share\地域包括ケア推進課\04医療・介護連携推進担当\08認知症高齢者関係\iPad認知機能評価\物忘れ相談プログラム写真.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73175" y="4012781"/>
            <a:ext cx="989649" cy="685102"/>
          </a:xfrm>
          <a:prstGeom prst="rect">
            <a:avLst/>
          </a:prstGeom>
          <a:noFill/>
          <a:ln>
            <a:noFill/>
          </a:ln>
        </p:spPr>
      </p:pic>
      <p:sp>
        <p:nvSpPr>
          <p:cNvPr id="20" name="テキスト ボックス 19"/>
          <p:cNvSpPr txBox="1"/>
          <p:nvPr/>
        </p:nvSpPr>
        <p:spPr>
          <a:xfrm>
            <a:off x="264438" y="5906909"/>
            <a:ext cx="2112847" cy="369332"/>
          </a:xfrm>
          <a:prstGeom prst="rect">
            <a:avLst/>
          </a:prstGeom>
          <a:solidFill>
            <a:schemeClr val="accent2">
              <a:lumMod val="60000"/>
              <a:lumOff val="40000"/>
            </a:schemeClr>
          </a:solidFill>
        </p:spPr>
        <p:txBody>
          <a:bodyPr wrap="square" rtlCol="0">
            <a:spAutoFit/>
          </a:bodyPr>
          <a:lstStyle/>
          <a:p>
            <a:r>
              <a:rPr kumimoji="1" lang="ja-JP" altLang="en-US" dirty="0">
                <a:latin typeface="UD デジタル 教科書体 N-B" panose="02020700000000000000" pitchFamily="17" charset="-128"/>
                <a:ea typeface="UD デジタル 教科書体 N-B" panose="02020700000000000000" pitchFamily="17" charset="-128"/>
              </a:rPr>
              <a:t>脳いきいき講座</a:t>
            </a:r>
            <a:endParaRPr kumimoji="1" lang="en-US" altLang="ja-JP" dirty="0">
              <a:latin typeface="UD デジタル 教科書体 N-B" panose="02020700000000000000" pitchFamily="17" charset="-128"/>
              <a:ea typeface="UD デジタル 教科書体 N-B" panose="02020700000000000000" pitchFamily="17" charset="-128"/>
            </a:endParaRPr>
          </a:p>
        </p:txBody>
      </p:sp>
      <p:sp>
        <p:nvSpPr>
          <p:cNvPr id="25" name="角丸四角形 24"/>
          <p:cNvSpPr/>
          <p:nvPr/>
        </p:nvSpPr>
        <p:spPr>
          <a:xfrm>
            <a:off x="200861" y="6295840"/>
            <a:ext cx="6016706" cy="893356"/>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脳の健康チェックの結果、認知機能の低下の恐れがある高齢者の方を対象に、認知症予防を目的とした運動プログラムを行います。</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200" dirty="0">
                <a:latin typeface="UD デジタル 教科書体 N-B" panose="02020700000000000000" pitchFamily="17" charset="-128"/>
                <a:ea typeface="UD デジタル 教科書体 N-B" panose="02020700000000000000" pitchFamily="17" charset="-128"/>
              </a:rPr>
              <a:t>（詳細は広報ひらつかでお知らせいたします）</a:t>
            </a:r>
          </a:p>
        </p:txBody>
      </p:sp>
      <p:sp>
        <p:nvSpPr>
          <p:cNvPr id="21" name="テキスト ボックス 20"/>
          <p:cNvSpPr txBox="1"/>
          <p:nvPr/>
        </p:nvSpPr>
        <p:spPr>
          <a:xfrm>
            <a:off x="387494" y="411289"/>
            <a:ext cx="4009142" cy="338554"/>
          </a:xfrm>
          <a:prstGeom prst="rect">
            <a:avLst/>
          </a:prstGeom>
          <a:solidFill>
            <a:schemeClr val="accent2">
              <a:lumMod val="60000"/>
              <a:lumOff val="40000"/>
            </a:schemeClr>
          </a:solidFill>
          <a:ln>
            <a:solidFill>
              <a:schemeClr val="accent2"/>
            </a:solidFill>
          </a:ln>
        </p:spPr>
        <p:txBody>
          <a:bodyPr wrap="square" rtlCol="0">
            <a:spAutoFit/>
          </a:bodyPr>
          <a:lstStyle/>
          <a:p>
            <a:r>
              <a:rPr lang="ja-JP" altLang="en-US" sz="1600" dirty="0">
                <a:latin typeface="UD デジタル 教科書体 N-B" panose="02020700000000000000" pitchFamily="17" charset="-128"/>
                <a:ea typeface="UD デジタル 教科書体 N-B" panose="02020700000000000000" pitchFamily="17" charset="-128"/>
              </a:rPr>
              <a:t>ＶＲ体験付き認知症サポーター養成講座</a:t>
            </a:r>
            <a:endParaRPr kumimoji="1" lang="ja-JP" altLang="en-US" sz="1600" dirty="0">
              <a:latin typeface="UD デジタル 教科書体 N-B" panose="02020700000000000000" pitchFamily="17" charset="-128"/>
              <a:ea typeface="UD デジタル 教科書体 N-B" panose="02020700000000000000" pitchFamily="17" charset="-128"/>
            </a:endParaRPr>
          </a:p>
        </p:txBody>
      </p:sp>
      <p:sp>
        <p:nvSpPr>
          <p:cNvPr id="26" name="角丸四角形 25"/>
          <p:cNvSpPr/>
          <p:nvPr/>
        </p:nvSpPr>
        <p:spPr>
          <a:xfrm>
            <a:off x="293718" y="795141"/>
            <a:ext cx="5741322" cy="14855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ja-JP" altLang="en-US" sz="1400" dirty="0">
                <a:latin typeface="UD デジタル 教科書体 N-B" panose="02020700000000000000" pitchFamily="17" charset="-128"/>
                <a:ea typeface="UD デジタル 教科書体 N-B" panose="02020700000000000000" pitchFamily="17" charset="-128"/>
              </a:rPr>
              <a:t>　ＶＲ認知症体験を行います。 </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　バーチャルリアリティー</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ＶＲ</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400" dirty="0">
                <a:latin typeface="UD デジタル 教科書体 N-B" panose="02020700000000000000" pitchFamily="17" charset="-128"/>
                <a:ea typeface="UD デジタル 教科書体 N-B" panose="02020700000000000000" pitchFamily="17" charset="-128"/>
              </a:rPr>
              <a:t>の技術を活用して認知症の人が見ている世界を体験して見ましょう。</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認知症の知識や認知症サポーターについての講話もあります。</a:t>
            </a:r>
            <a:endParaRPr lang="en-US" altLang="ja-JP" sz="1400" dirty="0">
              <a:latin typeface="UD デジタル 教科書体 N-B" panose="02020700000000000000" pitchFamily="17" charset="-128"/>
              <a:ea typeface="UD デジタル 教科書体 N-B" panose="02020700000000000000" pitchFamily="17" charset="-128"/>
            </a:endParaRPr>
          </a:p>
          <a:p>
            <a:r>
              <a:rPr lang="ja-JP" altLang="en-US" sz="1400" dirty="0">
                <a:latin typeface="UD デジタル 教科書体 N-B" panose="02020700000000000000" pitchFamily="17" charset="-128"/>
                <a:ea typeface="UD デジタル 教科書体 N-B" panose="02020700000000000000" pitchFamily="17" charset="-128"/>
              </a:rPr>
              <a:t>参加費は無料です。</a:t>
            </a:r>
            <a:r>
              <a:rPr lang="en-US" altLang="ja-JP" sz="1400" dirty="0">
                <a:latin typeface="UD デジタル 教科書体 N-B" panose="02020700000000000000" pitchFamily="17" charset="-128"/>
                <a:ea typeface="UD デジタル 教科書体 N-B" panose="02020700000000000000" pitchFamily="17" charset="-128"/>
              </a:rPr>
              <a:t>(</a:t>
            </a:r>
            <a:r>
              <a:rPr lang="ja-JP" altLang="en-US" sz="1200" dirty="0">
                <a:latin typeface="UD デジタル 教科書体 N-B" panose="02020700000000000000" pitchFamily="17" charset="-128"/>
                <a:ea typeface="UD デジタル 教科書体 N-B" panose="02020700000000000000" pitchFamily="17" charset="-128"/>
              </a:rPr>
              <a:t>詳細は広報ひらつかでお知らせいたします）</a:t>
            </a:r>
          </a:p>
        </p:txBody>
      </p:sp>
      <p:pic>
        <p:nvPicPr>
          <p:cNvPr id="17" name="図 1" descr="\\HNFL01\Share\地域包括ケア推進課\04医療・介護連携推進担当\08認知症高齢者関係\認知症ＶＲ体験関連\チラシ用写真\IMG_0025　小.jpg"/>
          <p:cNvPicPr>
            <a:picLocks noChangeArrowheads="1"/>
          </p:cNvPicPr>
          <p:nvPr/>
        </p:nvPicPr>
        <p:blipFill>
          <a:blip r:embed="rId4" cstate="print">
            <a:extLst>
              <a:ext uri="{28A0092B-C50C-407E-A947-70E740481C1C}">
                <a14:useLocalDpi xmlns:a14="http://schemas.microsoft.com/office/drawing/2010/main" val="0"/>
              </a:ext>
            </a:extLst>
          </a:blip>
          <a:srcRect b="-197"/>
          <a:stretch>
            <a:fillRect/>
          </a:stretch>
        </p:blipFill>
        <p:spPr bwMode="auto">
          <a:xfrm>
            <a:off x="5130828" y="144402"/>
            <a:ext cx="1231996" cy="1045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848663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Words>1052</Words>
  <PresentationFormat>A4 210 x 297 mm</PresentationFormat>
  <Paragraphs>203</Paragraphs>
  <Slides>4</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4</vt:i4>
      </vt:variant>
    </vt:vector>
  </HeadingPairs>
  <TitlesOfParts>
    <vt:vector size="10" baseType="lpstr">
      <vt:lpstr>UD デジタル 教科書体 N-B</vt:lpstr>
      <vt:lpstr>UD デジタル 教科書体 NP-B</vt: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